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318" r:id="rId6"/>
    <p:sldId id="260" r:id="rId7"/>
    <p:sldId id="299" r:id="rId8"/>
    <p:sldId id="319" r:id="rId9"/>
    <p:sldId id="322" r:id="rId10"/>
    <p:sldId id="321" r:id="rId11"/>
    <p:sldId id="298" r:id="rId12"/>
    <p:sldId id="323" r:id="rId13"/>
    <p:sldId id="320" r:id="rId14"/>
    <p:sldId id="324" r:id="rId15"/>
    <p:sldId id="326" r:id="rId16"/>
    <p:sldId id="327" r:id="rId17"/>
    <p:sldId id="328" r:id="rId18"/>
    <p:sldId id="325" r:id="rId19"/>
    <p:sldId id="329" r:id="rId20"/>
    <p:sldId id="331" r:id="rId21"/>
    <p:sldId id="330" r:id="rId22"/>
    <p:sldId id="332" r:id="rId23"/>
    <p:sldId id="333" r:id="rId24"/>
    <p:sldId id="334" r:id="rId25"/>
    <p:sldId id="336" r:id="rId26"/>
    <p:sldId id="335" r:id="rId27"/>
    <p:sldId id="337" r:id="rId28"/>
    <p:sldId id="338" r:id="rId29"/>
    <p:sldId id="341" r:id="rId30"/>
    <p:sldId id="344" r:id="rId31"/>
    <p:sldId id="345" r:id="rId32"/>
    <p:sldId id="346" r:id="rId33"/>
    <p:sldId id="348" r:id="rId34"/>
    <p:sldId id="350" r:id="rId35"/>
    <p:sldId id="347" r:id="rId36"/>
    <p:sldId id="349" r:id="rId37"/>
    <p:sldId id="351" r:id="rId38"/>
    <p:sldId id="352" r:id="rId39"/>
    <p:sldId id="354" r:id="rId40"/>
    <p:sldId id="353" r:id="rId41"/>
    <p:sldId id="355" r:id="rId42"/>
    <p:sldId id="356" r:id="rId43"/>
    <p:sldId id="357" r:id="rId44"/>
    <p:sldId id="358" r:id="rId45"/>
    <p:sldId id="359" r:id="rId46"/>
    <p:sldId id="364" r:id="rId47"/>
    <p:sldId id="362" r:id="rId48"/>
    <p:sldId id="363" r:id="rId49"/>
    <p:sldId id="361" r:id="rId50"/>
    <p:sldId id="360" r:id="rId51"/>
    <p:sldId id="365" r:id="rId52"/>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howGuides="1">
      <p:cViewPr varScale="1">
        <p:scale>
          <a:sx n="71" d="100"/>
          <a:sy n="71" d="100"/>
        </p:scale>
        <p:origin x="127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tableStyles" Target="tableStyles.xml"/><Relationship Id="rId54" Type="http://schemas.openxmlformats.org/officeDocument/2006/relationships/viewProps" Target="viewProps.xml"/><Relationship Id="rId53" Type="http://schemas.openxmlformats.org/officeDocument/2006/relationships/presProps" Target="presProps.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9C92603-B937-4EDC-B1DB-801EFB1D61D7}" type="datetimeFigureOut">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fld id="{C195DF07-5A9D-4BC9-AAB7-52F5A7224A8B}" type="slidenum">
              <a:rPr kumimoji="0" lang="en-US"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Slide Image Placeholder 1"/>
          <p:cNvSpPr>
            <a:spLocks noGrp="1" noRot="1" noChangeAspect="1" noTextEdit="1"/>
          </p:cNvSpPr>
          <p:nvPr>
            <p:ph type="sldImg"/>
          </p:nvPr>
        </p:nvSpPr>
        <p:spPr>
          <a:ln>
            <a:solidFill>
              <a:srgbClr val="000000">
                <a:alpha val="100000"/>
              </a:srgbClr>
            </a:solidFill>
            <a:miter lim="800000"/>
          </a:ln>
        </p:spPr>
      </p:sp>
      <p:sp>
        <p:nvSpPr>
          <p:cNvPr id="409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10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Slide Image Placeholder 1"/>
          <p:cNvSpPr>
            <a:spLocks noGrp="1" noRot="1" noChangeAspect="1" noTextEdit="1"/>
          </p:cNvSpPr>
          <p:nvPr>
            <p:ph type="sldImg"/>
          </p:nvPr>
        </p:nvSpPr>
        <p:spPr>
          <a:ln>
            <a:solidFill>
              <a:srgbClr val="000000">
                <a:alpha val="100000"/>
              </a:srgbClr>
            </a:solidFill>
            <a:miter lim="800000"/>
          </a:ln>
        </p:spPr>
      </p:sp>
      <p:sp>
        <p:nvSpPr>
          <p:cNvPr id="614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14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Slide Image Placeholder 1"/>
          <p:cNvSpPr>
            <a:spLocks noGrp="1" noRot="1" noChangeAspect="1" noTextEdit="1"/>
          </p:cNvSpPr>
          <p:nvPr>
            <p:ph type="sldImg"/>
          </p:nvPr>
        </p:nvSpPr>
        <p:spPr>
          <a:ln>
            <a:solidFill>
              <a:srgbClr val="000000">
                <a:alpha val="100000"/>
              </a:srgbClr>
            </a:solidFill>
            <a:miter lim="800000"/>
          </a:ln>
        </p:spPr>
      </p:sp>
      <p:sp>
        <p:nvSpPr>
          <p:cNvPr id="819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819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Slide Image Placeholder 1"/>
          <p:cNvSpPr>
            <a:spLocks noGrp="1" noRot="1" noChangeAspect="1" noTextEdit="1"/>
          </p:cNvSpPr>
          <p:nvPr>
            <p:ph type="sldImg"/>
          </p:nvPr>
        </p:nvSpPr>
        <p:spPr>
          <a:ln>
            <a:solidFill>
              <a:srgbClr val="000000">
                <a:alpha val="100000"/>
              </a:srgbClr>
            </a:solidFill>
            <a:miter lim="800000"/>
          </a:ln>
        </p:spPr>
      </p:sp>
      <p:sp>
        <p:nvSpPr>
          <p:cNvPr id="1024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024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Slide Image Placeholder 1"/>
          <p:cNvSpPr>
            <a:spLocks noGrp="1" noRot="1" noChangeAspect="1" noTextEdit="1"/>
          </p:cNvSpPr>
          <p:nvPr>
            <p:ph type="sldImg"/>
          </p:nvPr>
        </p:nvSpPr>
        <p:spPr>
          <a:ln>
            <a:solidFill>
              <a:srgbClr val="000000">
                <a:alpha val="100000"/>
              </a:srgbClr>
            </a:solidFill>
            <a:miter lim="800000"/>
          </a:ln>
        </p:spPr>
      </p:sp>
      <p:sp>
        <p:nvSpPr>
          <p:cNvPr id="1229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229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Slide Image Placeholder 1"/>
          <p:cNvSpPr>
            <a:spLocks noGrp="1" noRot="1" noChangeAspect="1" noTextEdit="1"/>
          </p:cNvSpPr>
          <p:nvPr>
            <p:ph type="sldImg"/>
          </p:nvPr>
        </p:nvSpPr>
        <p:spPr>
          <a:ln>
            <a:solidFill>
              <a:srgbClr val="000000">
                <a:alpha val="100000"/>
              </a:srgbClr>
            </a:solidFill>
            <a:miter lim="800000"/>
          </a:ln>
        </p:spPr>
      </p:sp>
      <p:sp>
        <p:nvSpPr>
          <p:cNvPr id="1433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434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Slide Image Placeholder 1"/>
          <p:cNvSpPr>
            <a:spLocks noGrp="1" noRot="1" noChangeAspect="1" noTextEdit="1"/>
          </p:cNvSpPr>
          <p:nvPr>
            <p:ph type="sldImg"/>
          </p:nvPr>
        </p:nvSpPr>
        <p:spPr>
          <a:ln>
            <a:solidFill>
              <a:srgbClr val="000000">
                <a:alpha val="100000"/>
              </a:srgbClr>
            </a:solidFill>
            <a:miter lim="800000"/>
          </a:ln>
        </p:spPr>
      </p:sp>
      <p:sp>
        <p:nvSpPr>
          <p:cNvPr id="1638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638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Slide Image Placeholder 1"/>
          <p:cNvSpPr>
            <a:spLocks noGrp="1" noRot="1" noChangeAspect="1" noTextEdit="1"/>
          </p:cNvSpPr>
          <p:nvPr>
            <p:ph type="sldImg"/>
          </p:nvPr>
        </p:nvSpPr>
        <p:spPr>
          <a:ln>
            <a:solidFill>
              <a:srgbClr val="000000">
                <a:alpha val="100000"/>
              </a:srgbClr>
            </a:solidFill>
            <a:miter lim="800000"/>
          </a:ln>
        </p:spPr>
      </p:sp>
      <p:sp>
        <p:nvSpPr>
          <p:cNvPr id="1843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843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Slide Image Placeholder 1"/>
          <p:cNvSpPr>
            <a:spLocks noGrp="1" noRot="1" noChangeAspect="1" noTextEdit="1"/>
          </p:cNvSpPr>
          <p:nvPr>
            <p:ph type="sldImg"/>
          </p:nvPr>
        </p:nvSpPr>
        <p:spPr>
          <a:ln>
            <a:solidFill>
              <a:srgbClr val="000000">
                <a:alpha val="100000"/>
              </a:srgbClr>
            </a:solidFill>
            <a:miter lim="800000"/>
          </a:ln>
        </p:spPr>
      </p:sp>
      <p:sp>
        <p:nvSpPr>
          <p:cNvPr id="2048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2048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Slide Image Placeholder 1"/>
          <p:cNvSpPr>
            <a:spLocks noGrp="1" noRot="1" noChangeAspect="1" noTextEdit="1"/>
          </p:cNvSpPr>
          <p:nvPr>
            <p:ph type="sldImg"/>
          </p:nvPr>
        </p:nvSpPr>
        <p:spPr>
          <a:ln>
            <a:solidFill>
              <a:srgbClr val="000000">
                <a:alpha val="100000"/>
              </a:srgbClr>
            </a:solidFill>
            <a:miter lim="800000"/>
          </a:ln>
        </p:spPr>
      </p:sp>
      <p:sp>
        <p:nvSpPr>
          <p:cNvPr id="2253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2253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Slide Image Placeholder 1"/>
          <p:cNvSpPr>
            <a:spLocks noGrp="1" noRot="1" noChangeAspect="1" noTextEdit="1"/>
          </p:cNvSpPr>
          <p:nvPr>
            <p:ph type="sldImg"/>
          </p:nvPr>
        </p:nvSpPr>
        <p:spPr>
          <a:ln>
            <a:solidFill>
              <a:srgbClr val="000000">
                <a:alpha val="100000"/>
              </a:srgbClr>
            </a:solidFill>
            <a:miter lim="800000"/>
          </a:ln>
        </p:spPr>
      </p:sp>
      <p:sp>
        <p:nvSpPr>
          <p:cNvPr id="2457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2458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Slide Image Placeholder 1"/>
          <p:cNvSpPr>
            <a:spLocks noGrp="1" noRot="1" noChangeAspect="1" noTextEdit="1"/>
          </p:cNvSpPr>
          <p:nvPr>
            <p:ph type="sldImg"/>
          </p:nvPr>
        </p:nvSpPr>
        <p:spPr>
          <a:ln>
            <a:solidFill>
              <a:srgbClr val="000000">
                <a:alpha val="100000"/>
              </a:srgbClr>
            </a:solidFill>
            <a:miter lim="800000"/>
          </a:ln>
        </p:spPr>
      </p:sp>
      <p:sp>
        <p:nvSpPr>
          <p:cNvPr id="2662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2662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Slide Image Placeholder 1"/>
          <p:cNvSpPr>
            <a:spLocks noGrp="1" noRot="1" noChangeAspect="1" noTextEdit="1"/>
          </p:cNvSpPr>
          <p:nvPr>
            <p:ph type="sldImg"/>
          </p:nvPr>
        </p:nvSpPr>
        <p:spPr>
          <a:ln>
            <a:solidFill>
              <a:srgbClr val="000000">
                <a:alpha val="100000"/>
              </a:srgbClr>
            </a:solidFill>
            <a:miter lim="800000"/>
          </a:ln>
        </p:spPr>
      </p:sp>
      <p:sp>
        <p:nvSpPr>
          <p:cNvPr id="2867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2867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Slide Image Placeholder 1"/>
          <p:cNvSpPr>
            <a:spLocks noGrp="1" noRot="1" noChangeAspect="1" noTextEdit="1"/>
          </p:cNvSpPr>
          <p:nvPr>
            <p:ph type="sldImg"/>
          </p:nvPr>
        </p:nvSpPr>
        <p:spPr>
          <a:ln>
            <a:solidFill>
              <a:srgbClr val="000000">
                <a:alpha val="100000"/>
              </a:srgbClr>
            </a:solidFill>
            <a:miter lim="800000"/>
          </a:ln>
        </p:spPr>
      </p:sp>
      <p:sp>
        <p:nvSpPr>
          <p:cNvPr id="3072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072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Slide Image Placeholder 1"/>
          <p:cNvSpPr>
            <a:spLocks noGrp="1" noRot="1" noChangeAspect="1" noTextEdit="1"/>
          </p:cNvSpPr>
          <p:nvPr>
            <p:ph type="sldImg"/>
          </p:nvPr>
        </p:nvSpPr>
        <p:spPr>
          <a:ln>
            <a:solidFill>
              <a:srgbClr val="000000">
                <a:alpha val="100000"/>
              </a:srgbClr>
            </a:solidFill>
            <a:miter lim="800000"/>
          </a:ln>
        </p:spPr>
      </p:sp>
      <p:sp>
        <p:nvSpPr>
          <p:cNvPr id="3277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277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Slide Image Placeholder 1"/>
          <p:cNvSpPr>
            <a:spLocks noGrp="1" noRot="1" noChangeAspect="1" noTextEdit="1"/>
          </p:cNvSpPr>
          <p:nvPr>
            <p:ph type="sldImg"/>
          </p:nvPr>
        </p:nvSpPr>
        <p:spPr>
          <a:ln>
            <a:solidFill>
              <a:srgbClr val="000000">
                <a:alpha val="100000"/>
              </a:srgbClr>
            </a:solidFill>
            <a:miter lim="800000"/>
          </a:ln>
        </p:spPr>
      </p:sp>
      <p:sp>
        <p:nvSpPr>
          <p:cNvPr id="3481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482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Slide Image Placeholder 1"/>
          <p:cNvSpPr>
            <a:spLocks noGrp="1" noRot="1" noChangeAspect="1" noTextEdit="1"/>
          </p:cNvSpPr>
          <p:nvPr>
            <p:ph type="sldImg"/>
          </p:nvPr>
        </p:nvSpPr>
        <p:spPr>
          <a:ln>
            <a:solidFill>
              <a:srgbClr val="000000">
                <a:alpha val="100000"/>
              </a:srgbClr>
            </a:solidFill>
            <a:miter lim="800000"/>
          </a:ln>
        </p:spPr>
      </p:sp>
      <p:sp>
        <p:nvSpPr>
          <p:cNvPr id="3686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686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Slide Image Placeholder 1"/>
          <p:cNvSpPr>
            <a:spLocks noGrp="1" noRot="1" noChangeAspect="1" noTextEdit="1"/>
          </p:cNvSpPr>
          <p:nvPr>
            <p:ph type="sldImg"/>
          </p:nvPr>
        </p:nvSpPr>
        <p:spPr>
          <a:ln>
            <a:solidFill>
              <a:srgbClr val="000000">
                <a:alpha val="100000"/>
              </a:srgbClr>
            </a:solidFill>
            <a:miter lim="800000"/>
          </a:ln>
        </p:spPr>
      </p:sp>
      <p:sp>
        <p:nvSpPr>
          <p:cNvPr id="3891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891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Slide Image Placeholder 1"/>
          <p:cNvSpPr>
            <a:spLocks noGrp="1" noRot="1" noChangeAspect="1" noTextEdit="1"/>
          </p:cNvSpPr>
          <p:nvPr>
            <p:ph type="sldImg"/>
          </p:nvPr>
        </p:nvSpPr>
        <p:spPr>
          <a:ln>
            <a:solidFill>
              <a:srgbClr val="000000">
                <a:alpha val="100000"/>
              </a:srgbClr>
            </a:solidFill>
            <a:miter lim="800000"/>
          </a:ln>
        </p:spPr>
      </p:sp>
      <p:sp>
        <p:nvSpPr>
          <p:cNvPr id="4096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096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Slide Image Placeholder 1"/>
          <p:cNvSpPr>
            <a:spLocks noGrp="1" noRot="1" noChangeAspect="1" noTextEdit="1"/>
          </p:cNvSpPr>
          <p:nvPr>
            <p:ph type="sldImg"/>
          </p:nvPr>
        </p:nvSpPr>
        <p:spPr>
          <a:ln>
            <a:solidFill>
              <a:srgbClr val="000000">
                <a:alpha val="100000"/>
              </a:srgbClr>
            </a:solidFill>
            <a:miter lim="800000"/>
          </a:ln>
        </p:spPr>
      </p:sp>
      <p:sp>
        <p:nvSpPr>
          <p:cNvPr id="4301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301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Slide Image Placeholder 1"/>
          <p:cNvSpPr>
            <a:spLocks noGrp="1" noRot="1" noChangeAspect="1" noTextEdit="1"/>
          </p:cNvSpPr>
          <p:nvPr>
            <p:ph type="sldImg"/>
          </p:nvPr>
        </p:nvSpPr>
        <p:spPr>
          <a:ln>
            <a:solidFill>
              <a:srgbClr val="000000">
                <a:alpha val="100000"/>
              </a:srgbClr>
            </a:solidFill>
            <a:miter lim="800000"/>
          </a:ln>
        </p:spPr>
      </p:sp>
      <p:sp>
        <p:nvSpPr>
          <p:cNvPr id="4505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506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Slide Image Placeholder 1"/>
          <p:cNvSpPr>
            <a:spLocks noGrp="1" noRot="1" noChangeAspect="1" noTextEdit="1"/>
          </p:cNvSpPr>
          <p:nvPr>
            <p:ph type="sldImg"/>
          </p:nvPr>
        </p:nvSpPr>
        <p:spPr>
          <a:ln>
            <a:solidFill>
              <a:srgbClr val="000000">
                <a:alpha val="100000"/>
              </a:srgbClr>
            </a:solidFill>
            <a:miter lim="800000"/>
          </a:ln>
        </p:spPr>
      </p:sp>
      <p:sp>
        <p:nvSpPr>
          <p:cNvPr id="4710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710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Slide Image Placeholder 1"/>
          <p:cNvSpPr>
            <a:spLocks noGrp="1" noRot="1" noChangeAspect="1" noTextEdit="1"/>
          </p:cNvSpPr>
          <p:nvPr>
            <p:ph type="sldImg"/>
          </p:nvPr>
        </p:nvSpPr>
        <p:spPr>
          <a:ln>
            <a:solidFill>
              <a:srgbClr val="000000">
                <a:alpha val="100000"/>
              </a:srgbClr>
            </a:solidFill>
            <a:miter lim="800000"/>
          </a:ln>
        </p:spPr>
      </p:sp>
      <p:sp>
        <p:nvSpPr>
          <p:cNvPr id="4915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4915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Slide Image Placeholder 1"/>
          <p:cNvSpPr>
            <a:spLocks noGrp="1" noRot="1" noChangeAspect="1" noTextEdit="1"/>
          </p:cNvSpPr>
          <p:nvPr>
            <p:ph type="sldImg"/>
          </p:nvPr>
        </p:nvSpPr>
        <p:spPr>
          <a:ln>
            <a:solidFill>
              <a:srgbClr val="000000">
                <a:alpha val="100000"/>
              </a:srgbClr>
            </a:solidFill>
            <a:miter lim="800000"/>
          </a:ln>
        </p:spPr>
      </p:sp>
      <p:sp>
        <p:nvSpPr>
          <p:cNvPr id="5120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5120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Slide Image Placeholder 1"/>
          <p:cNvSpPr>
            <a:spLocks noGrp="1" noRot="1" noChangeAspect="1" noTextEdit="1"/>
          </p:cNvSpPr>
          <p:nvPr>
            <p:ph type="sldImg"/>
          </p:nvPr>
        </p:nvSpPr>
        <p:spPr>
          <a:ln>
            <a:solidFill>
              <a:srgbClr val="000000">
                <a:alpha val="100000"/>
              </a:srgbClr>
            </a:solidFill>
            <a:miter lim="800000"/>
          </a:ln>
        </p:spPr>
      </p:sp>
      <p:sp>
        <p:nvSpPr>
          <p:cNvPr id="5325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5325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Slide Image Placeholder 1"/>
          <p:cNvSpPr>
            <a:spLocks noGrp="1" noRot="1" noChangeAspect="1" noTextEdit="1"/>
          </p:cNvSpPr>
          <p:nvPr>
            <p:ph type="sldImg"/>
          </p:nvPr>
        </p:nvSpPr>
        <p:spPr>
          <a:ln>
            <a:solidFill>
              <a:srgbClr val="000000">
                <a:alpha val="100000"/>
              </a:srgbClr>
            </a:solidFill>
            <a:miter lim="800000"/>
          </a:ln>
        </p:spPr>
      </p:sp>
      <p:sp>
        <p:nvSpPr>
          <p:cNvPr id="5529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5530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Slide Image Placeholder 1"/>
          <p:cNvSpPr>
            <a:spLocks noGrp="1" noRot="1" noChangeAspect="1" noTextEdit="1"/>
          </p:cNvSpPr>
          <p:nvPr>
            <p:ph type="sldImg"/>
          </p:nvPr>
        </p:nvSpPr>
        <p:spPr>
          <a:ln>
            <a:solidFill>
              <a:srgbClr val="000000">
                <a:alpha val="100000"/>
              </a:srgbClr>
            </a:solidFill>
            <a:miter lim="800000"/>
          </a:ln>
        </p:spPr>
      </p:sp>
      <p:sp>
        <p:nvSpPr>
          <p:cNvPr id="5734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5734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Slide Image Placeholder 1"/>
          <p:cNvSpPr>
            <a:spLocks noGrp="1" noRot="1" noChangeAspect="1" noTextEdit="1"/>
          </p:cNvSpPr>
          <p:nvPr>
            <p:ph type="sldImg"/>
          </p:nvPr>
        </p:nvSpPr>
        <p:spPr>
          <a:ln>
            <a:solidFill>
              <a:srgbClr val="000000">
                <a:alpha val="100000"/>
              </a:srgbClr>
            </a:solidFill>
            <a:miter lim="800000"/>
          </a:ln>
        </p:spPr>
      </p:sp>
      <p:sp>
        <p:nvSpPr>
          <p:cNvPr id="5939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5939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Slide Image Placeholder 1"/>
          <p:cNvSpPr>
            <a:spLocks noGrp="1" noRot="1" noChangeAspect="1" noTextEdit="1"/>
          </p:cNvSpPr>
          <p:nvPr>
            <p:ph type="sldImg"/>
          </p:nvPr>
        </p:nvSpPr>
        <p:spPr>
          <a:ln>
            <a:solidFill>
              <a:srgbClr val="000000">
                <a:alpha val="100000"/>
              </a:srgbClr>
            </a:solidFill>
            <a:miter lim="800000"/>
          </a:ln>
        </p:spPr>
      </p:sp>
      <p:sp>
        <p:nvSpPr>
          <p:cNvPr id="6144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144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Slide Image Placeholder 1"/>
          <p:cNvSpPr>
            <a:spLocks noGrp="1" noRot="1" noChangeAspect="1" noTextEdit="1"/>
          </p:cNvSpPr>
          <p:nvPr>
            <p:ph type="sldImg"/>
          </p:nvPr>
        </p:nvSpPr>
        <p:spPr>
          <a:ln>
            <a:solidFill>
              <a:srgbClr val="000000">
                <a:alpha val="100000"/>
              </a:srgbClr>
            </a:solidFill>
            <a:miter lim="800000"/>
          </a:ln>
        </p:spPr>
      </p:sp>
      <p:sp>
        <p:nvSpPr>
          <p:cNvPr id="6349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349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Slide Image Placeholder 1"/>
          <p:cNvSpPr>
            <a:spLocks noGrp="1" noRot="1" noChangeAspect="1" noTextEdit="1"/>
          </p:cNvSpPr>
          <p:nvPr>
            <p:ph type="sldImg"/>
          </p:nvPr>
        </p:nvSpPr>
        <p:spPr>
          <a:ln>
            <a:solidFill>
              <a:srgbClr val="000000">
                <a:alpha val="100000"/>
              </a:srgbClr>
            </a:solidFill>
            <a:miter lim="800000"/>
          </a:ln>
        </p:spPr>
      </p:sp>
      <p:sp>
        <p:nvSpPr>
          <p:cNvPr id="6553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554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Slide Image Placeholder 1"/>
          <p:cNvSpPr>
            <a:spLocks noGrp="1" noRot="1" noChangeAspect="1" noTextEdit="1"/>
          </p:cNvSpPr>
          <p:nvPr>
            <p:ph type="sldImg"/>
          </p:nvPr>
        </p:nvSpPr>
        <p:spPr>
          <a:ln>
            <a:solidFill>
              <a:srgbClr val="000000">
                <a:alpha val="100000"/>
              </a:srgbClr>
            </a:solidFill>
            <a:miter lim="800000"/>
          </a:ln>
        </p:spPr>
      </p:sp>
      <p:sp>
        <p:nvSpPr>
          <p:cNvPr id="6758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758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Slide Image Placeholder 1"/>
          <p:cNvSpPr>
            <a:spLocks noGrp="1" noRot="1" noChangeAspect="1" noTextEdit="1"/>
          </p:cNvSpPr>
          <p:nvPr>
            <p:ph type="sldImg"/>
          </p:nvPr>
        </p:nvSpPr>
        <p:spPr>
          <a:ln>
            <a:solidFill>
              <a:srgbClr val="000000">
                <a:alpha val="100000"/>
              </a:srgbClr>
            </a:solidFill>
            <a:miter lim="800000"/>
          </a:ln>
        </p:spPr>
      </p:sp>
      <p:sp>
        <p:nvSpPr>
          <p:cNvPr id="6963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6963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Slide Image Placeholder 1"/>
          <p:cNvSpPr>
            <a:spLocks noGrp="1" noRot="1" noChangeAspect="1" noTextEdit="1"/>
          </p:cNvSpPr>
          <p:nvPr>
            <p:ph type="sldImg"/>
          </p:nvPr>
        </p:nvSpPr>
        <p:spPr>
          <a:ln>
            <a:solidFill>
              <a:srgbClr val="000000">
                <a:alpha val="100000"/>
              </a:srgbClr>
            </a:solidFill>
            <a:miter lim="800000"/>
          </a:ln>
        </p:spPr>
      </p:sp>
      <p:sp>
        <p:nvSpPr>
          <p:cNvPr id="7168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7168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Slide Image Placeholder 1"/>
          <p:cNvSpPr>
            <a:spLocks noGrp="1" noRot="1" noChangeAspect="1" noTextEdit="1"/>
          </p:cNvSpPr>
          <p:nvPr>
            <p:ph type="sldImg"/>
          </p:nvPr>
        </p:nvSpPr>
        <p:spPr>
          <a:ln>
            <a:solidFill>
              <a:srgbClr val="000000">
                <a:alpha val="100000"/>
              </a:srgbClr>
            </a:solidFill>
            <a:miter lim="800000"/>
          </a:ln>
        </p:spPr>
      </p:sp>
      <p:sp>
        <p:nvSpPr>
          <p:cNvPr id="7373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7373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Slide Image Placeholder 1"/>
          <p:cNvSpPr>
            <a:spLocks noGrp="1" noRot="1" noChangeAspect="1" noTextEdit="1"/>
          </p:cNvSpPr>
          <p:nvPr>
            <p:ph type="sldImg"/>
          </p:nvPr>
        </p:nvSpPr>
        <p:spPr>
          <a:ln>
            <a:solidFill>
              <a:srgbClr val="000000">
                <a:alpha val="100000"/>
              </a:srgbClr>
            </a:solidFill>
            <a:miter lim="800000"/>
          </a:ln>
        </p:spPr>
      </p:sp>
      <p:sp>
        <p:nvSpPr>
          <p:cNvPr id="7577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7578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Slide Image Placeholder 1"/>
          <p:cNvSpPr>
            <a:spLocks noGrp="1" noRot="1" noChangeAspect="1" noTextEdit="1"/>
          </p:cNvSpPr>
          <p:nvPr>
            <p:ph type="sldImg"/>
          </p:nvPr>
        </p:nvSpPr>
        <p:spPr>
          <a:ln>
            <a:solidFill>
              <a:srgbClr val="000000">
                <a:alpha val="100000"/>
              </a:srgbClr>
            </a:solidFill>
            <a:miter lim="800000"/>
          </a:ln>
        </p:spPr>
      </p:sp>
      <p:sp>
        <p:nvSpPr>
          <p:cNvPr id="7782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7782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Slide Image Placeholder 1"/>
          <p:cNvSpPr>
            <a:spLocks noGrp="1" noRot="1" noChangeAspect="1" noTextEdit="1"/>
          </p:cNvSpPr>
          <p:nvPr>
            <p:ph type="sldImg"/>
          </p:nvPr>
        </p:nvSpPr>
        <p:spPr>
          <a:ln>
            <a:solidFill>
              <a:srgbClr val="000000">
                <a:alpha val="100000"/>
              </a:srgbClr>
            </a:solidFill>
            <a:miter lim="800000"/>
          </a:ln>
        </p:spPr>
      </p:sp>
      <p:sp>
        <p:nvSpPr>
          <p:cNvPr id="7987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7987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Slide Image Placeholder 1"/>
          <p:cNvSpPr>
            <a:spLocks noGrp="1" noRot="1" noChangeAspect="1" noTextEdit="1"/>
          </p:cNvSpPr>
          <p:nvPr>
            <p:ph type="sldImg"/>
          </p:nvPr>
        </p:nvSpPr>
        <p:spPr>
          <a:ln>
            <a:solidFill>
              <a:srgbClr val="000000">
                <a:alpha val="100000"/>
              </a:srgbClr>
            </a:solidFill>
            <a:miter lim="800000"/>
          </a:ln>
        </p:spPr>
      </p:sp>
      <p:sp>
        <p:nvSpPr>
          <p:cNvPr id="8192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8192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Slide Image Placeholder 1"/>
          <p:cNvSpPr>
            <a:spLocks noGrp="1" noRot="1" noChangeAspect="1" noTextEdit="1"/>
          </p:cNvSpPr>
          <p:nvPr>
            <p:ph type="sldImg"/>
          </p:nvPr>
        </p:nvSpPr>
        <p:spPr>
          <a:ln>
            <a:solidFill>
              <a:srgbClr val="000000">
                <a:alpha val="100000"/>
              </a:srgbClr>
            </a:solidFill>
            <a:miter lim="800000"/>
          </a:ln>
        </p:spPr>
      </p:sp>
      <p:sp>
        <p:nvSpPr>
          <p:cNvPr id="8397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8397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Slide Image Placeholder 1"/>
          <p:cNvSpPr>
            <a:spLocks noGrp="1" noRot="1" noChangeAspect="1" noTextEdit="1"/>
          </p:cNvSpPr>
          <p:nvPr>
            <p:ph type="sldImg"/>
          </p:nvPr>
        </p:nvSpPr>
        <p:spPr>
          <a:ln>
            <a:solidFill>
              <a:srgbClr val="000000">
                <a:alpha val="100000"/>
              </a:srgbClr>
            </a:solidFill>
            <a:miter lim="800000"/>
          </a:ln>
        </p:spPr>
      </p:sp>
      <p:sp>
        <p:nvSpPr>
          <p:cNvPr id="8601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8602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Slide Image Placeholder 1"/>
          <p:cNvSpPr>
            <a:spLocks noGrp="1" noRot="1" noChangeAspect="1" noTextEdit="1"/>
          </p:cNvSpPr>
          <p:nvPr>
            <p:ph type="sldImg"/>
          </p:nvPr>
        </p:nvSpPr>
        <p:spPr>
          <a:ln>
            <a:solidFill>
              <a:srgbClr val="000000">
                <a:alpha val="100000"/>
              </a:srgbClr>
            </a:solidFill>
            <a:miter lim="800000"/>
          </a:ln>
        </p:spPr>
      </p:sp>
      <p:sp>
        <p:nvSpPr>
          <p:cNvPr id="8806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8806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Slide Image Placeholder 1"/>
          <p:cNvSpPr>
            <a:spLocks noGrp="1" noRot="1" noChangeAspect="1" noTextEdit="1"/>
          </p:cNvSpPr>
          <p:nvPr>
            <p:ph type="sldImg"/>
          </p:nvPr>
        </p:nvSpPr>
        <p:spPr>
          <a:ln>
            <a:solidFill>
              <a:srgbClr val="000000">
                <a:alpha val="100000"/>
              </a:srgbClr>
            </a:solidFill>
            <a:miter lim="800000"/>
          </a:ln>
        </p:spPr>
      </p:sp>
      <p:sp>
        <p:nvSpPr>
          <p:cNvPr id="9011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9011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Slide Image Placeholder 1"/>
          <p:cNvSpPr>
            <a:spLocks noGrp="1" noRot="1" noChangeAspect="1" noTextEdit="1"/>
          </p:cNvSpPr>
          <p:nvPr>
            <p:ph type="sldImg"/>
          </p:nvPr>
        </p:nvSpPr>
        <p:spPr>
          <a:ln>
            <a:solidFill>
              <a:srgbClr val="000000">
                <a:alpha val="100000"/>
              </a:srgbClr>
            </a:solidFill>
            <a:miter lim="800000"/>
          </a:ln>
        </p:spPr>
      </p:sp>
      <p:sp>
        <p:nvSpPr>
          <p:cNvPr id="9216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9216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Slide Image Placeholder 1"/>
          <p:cNvSpPr>
            <a:spLocks noGrp="1" noRot="1" noChangeAspect="1" noTextEdit="1"/>
          </p:cNvSpPr>
          <p:nvPr>
            <p:ph type="sldImg"/>
          </p:nvPr>
        </p:nvSpPr>
        <p:spPr>
          <a:ln>
            <a:solidFill>
              <a:srgbClr val="000000">
                <a:alpha val="100000"/>
              </a:srgbClr>
            </a:solidFill>
            <a:miter lim="800000"/>
          </a:ln>
        </p:spPr>
      </p:sp>
      <p:sp>
        <p:nvSpPr>
          <p:cNvPr id="94211"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94212"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Slide Image Placeholder 1"/>
          <p:cNvSpPr>
            <a:spLocks noGrp="1" noRot="1" noChangeAspect="1" noTextEdit="1"/>
          </p:cNvSpPr>
          <p:nvPr>
            <p:ph type="sldImg"/>
          </p:nvPr>
        </p:nvSpPr>
        <p:spPr>
          <a:ln>
            <a:solidFill>
              <a:srgbClr val="000000">
                <a:alpha val="100000"/>
              </a:srgbClr>
            </a:solidFill>
            <a:miter lim="800000"/>
          </a:ln>
        </p:spPr>
      </p:sp>
      <p:sp>
        <p:nvSpPr>
          <p:cNvPr id="96259"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96260"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Slide Image Placeholder 1"/>
          <p:cNvSpPr>
            <a:spLocks noGrp="1" noRot="1" noChangeAspect="1" noTextEdit="1"/>
          </p:cNvSpPr>
          <p:nvPr>
            <p:ph type="sldImg"/>
          </p:nvPr>
        </p:nvSpPr>
        <p:spPr>
          <a:ln>
            <a:solidFill>
              <a:srgbClr val="000000">
                <a:alpha val="100000"/>
              </a:srgbClr>
            </a:solidFill>
            <a:miter lim="800000"/>
          </a:ln>
        </p:spPr>
      </p:sp>
      <p:sp>
        <p:nvSpPr>
          <p:cNvPr id="98307"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98308"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Slide Image Placeholder 1"/>
          <p:cNvSpPr>
            <a:spLocks noGrp="1" noRot="1" noChangeAspect="1" noTextEdit="1"/>
          </p:cNvSpPr>
          <p:nvPr>
            <p:ph type="sldImg"/>
          </p:nvPr>
        </p:nvSpPr>
        <p:spPr>
          <a:ln>
            <a:solidFill>
              <a:srgbClr val="000000">
                <a:alpha val="100000"/>
              </a:srgbClr>
            </a:solidFill>
            <a:miter lim="800000"/>
          </a:ln>
        </p:spPr>
      </p:sp>
      <p:sp>
        <p:nvSpPr>
          <p:cNvPr id="100355"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00356"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Slide Image Placeholder 1"/>
          <p:cNvSpPr>
            <a:spLocks noGrp="1" noRot="1" noChangeAspect="1" noTextEdit="1"/>
          </p:cNvSpPr>
          <p:nvPr>
            <p:ph type="sldImg"/>
          </p:nvPr>
        </p:nvSpPr>
        <p:spPr>
          <a:ln>
            <a:solidFill>
              <a:srgbClr val="000000">
                <a:alpha val="100000"/>
              </a:srgbClr>
            </a:solidFill>
            <a:miter lim="800000"/>
          </a:ln>
        </p:spPr>
      </p:sp>
      <p:sp>
        <p:nvSpPr>
          <p:cNvPr id="102403" name="Notes Placeholder 2"/>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102404"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spcBef>
                <a:spcPct val="0"/>
              </a:spcBef>
            </a:pPr>
            <a:fld id="{9A0DB2DC-4C9A-4742-B13C-FB6460FD3503}" type="slidenum">
              <a:rPr lang="en-US" dirty="0">
                <a:latin typeface="Arial" panose="020B0604020202020204" pitchFamily="34" charset="0"/>
                <a:cs typeface="Arial" panose="020B0604020202020204" pitchFamily="34" charset="0"/>
              </a:rPr>
            </a:fld>
            <a:endParaRPr lang="en-US"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Titl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nchorCtr="0"/>
          <a:p>
            <a:pPr lvl="0"/>
            <a:r>
              <a:rPr dirty="0"/>
              <a:t>Click to edit Master title style</a:t>
            </a:r>
            <a:endParaRPr dirty="0"/>
          </a:p>
        </p:txBody>
      </p:sp>
      <p:sp>
        <p:nvSpPr>
          <p:cNvPr id="1027" name="Text Placeholder 2"/>
          <p:cNvSpPr>
            <a:spLocks noGrp="1"/>
          </p:cNvSpPr>
          <p:nvPr>
            <p:ph type="body" idx="1"/>
          </p:nvPr>
        </p:nvSpPr>
        <p:spPr>
          <a:xfrm>
            <a:off x="457200" y="1600200"/>
            <a:ext cx="8229600" cy="4525963"/>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76E731D-A03B-4B41-8C13-5BAFE0EE28C4}" type="datetime1">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65A9FCC-7783-4432-AC2C-BF3634FD15C1}"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rPr>
            </a:fld>
            <a:endPar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extBox 3"/>
          <p:cNvSpPr txBox="1"/>
          <p:nvPr/>
        </p:nvSpPr>
        <p:spPr>
          <a:xfrm>
            <a:off x="574040" y="2057400"/>
            <a:ext cx="8192135" cy="224536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gn="ctr" eaLnBrk="1" hangingPunct="1">
              <a:spcBef>
                <a:spcPct val="0"/>
              </a:spcBef>
              <a:buFontTx/>
              <a:buNone/>
            </a:pPr>
            <a:r>
              <a:rPr sz="5400" b="1" dirty="0">
                <a:latin typeface="Times New Roman" panose="02020603050405020304" pitchFamily="18" charset="0"/>
                <a:cs typeface="Times New Roman" panose="02020603050405020304" pitchFamily="18" charset="0"/>
              </a:rPr>
              <a:t>Etika Filosofis dan Bisnis</a:t>
            </a:r>
            <a:endParaRPr sz="5400" b="1" dirty="0">
              <a:latin typeface="Times New Roman" panose="02020603050405020304" pitchFamily="18" charset="0"/>
              <a:cs typeface="Times New Roman" panose="02020603050405020304" pitchFamily="18" charset="0"/>
            </a:endParaRPr>
          </a:p>
          <a:p>
            <a:pPr marL="0" lvl="0" indent="0" algn="ctr" eaLnBrk="1" hangingPunct="1">
              <a:spcBef>
                <a:spcPct val="0"/>
              </a:spcBef>
              <a:buFontTx/>
              <a:buNone/>
            </a:pPr>
            <a:endParaRPr sz="5400" b="1" dirty="0">
              <a:latin typeface="Times New Roman" panose="02020603050405020304" pitchFamily="18" charset="0"/>
              <a:cs typeface="Times New Roman" panose="02020603050405020304" pitchFamily="18" charset="0"/>
            </a:endParaRPr>
          </a:p>
          <a:p>
            <a:pPr marL="0" lvl="0" indent="0" algn="ctr" eaLnBrk="1" hangingPunct="1">
              <a:spcBef>
                <a:spcPct val="0"/>
              </a:spcBef>
              <a:buFontTx/>
              <a:buNone/>
            </a:pPr>
            <a:r>
              <a:rPr lang="en-ID" b="1" dirty="0">
                <a:latin typeface="Times New Roman" panose="02020603050405020304" pitchFamily="18" charset="0"/>
                <a:cs typeface="Times New Roman" panose="02020603050405020304" pitchFamily="18" charset="0"/>
              </a:rPr>
              <a:t>Estu Mahanani, S.P., M.M</a:t>
            </a:r>
            <a:r>
              <a:rPr b="1" dirty="0">
                <a:latin typeface="Times New Roman" panose="02020603050405020304" pitchFamily="18" charset="0"/>
                <a:cs typeface="Times New Roman" panose="02020603050405020304" pitchFamily="18" charset="0"/>
              </a:rPr>
              <a:t> </a:t>
            </a:r>
            <a:endParaRPr b="1" dirty="0">
              <a:latin typeface="Times New Roman" panose="02020603050405020304" pitchFamily="18" charset="0"/>
              <a:ea typeface="Times New Roman" panose="02020603050405020304" pitchFamily="18" charset="0"/>
            </a:endParaRPr>
          </a:p>
        </p:txBody>
      </p:sp>
      <p:grpSp>
        <p:nvGrpSpPr>
          <p:cNvPr id="3075" name="Group 15"/>
          <p:cNvGrpSpPr/>
          <p:nvPr/>
        </p:nvGrpSpPr>
        <p:grpSpPr>
          <a:xfrm>
            <a:off x="533400" y="533400"/>
            <a:ext cx="8153400" cy="1570038"/>
            <a:chOff x="533400" y="533400"/>
            <a:chExt cx="8153400" cy="1569660"/>
          </a:xfrm>
        </p:grpSpPr>
        <p:grpSp>
          <p:nvGrpSpPr>
            <p:cNvPr id="3081" name="Group 4"/>
            <p:cNvGrpSpPr/>
            <p:nvPr/>
          </p:nvGrpSpPr>
          <p:grpSpPr>
            <a:xfrm>
              <a:off x="533400" y="533400"/>
              <a:ext cx="1486019" cy="1569660"/>
              <a:chOff x="99009" y="198060"/>
              <a:chExt cx="1486019" cy="1569660"/>
            </a:xfrm>
          </p:grpSpPr>
          <p:sp>
            <p:nvSpPr>
              <p:cNvPr id="3083" name="TextBox 1"/>
              <p:cNvSpPr txBox="1"/>
              <p:nvPr/>
            </p:nvSpPr>
            <p:spPr>
              <a:xfrm>
                <a:off x="99009" y="457200"/>
                <a:ext cx="761747" cy="523220"/>
              </a:xfrm>
              <a:prstGeom prst="rect">
                <a:avLst/>
              </a:prstGeom>
              <a:noFill/>
              <a:ln w="9525">
                <a:noFill/>
              </a:ln>
            </p:spPr>
            <p:txBody>
              <a:bodyPr wrap="non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FontTx/>
                  <a:buNone/>
                </a:pPr>
                <a:r>
                  <a:rPr sz="2800" dirty="0">
                    <a:latin typeface="Times New Roman" panose="02020603050405020304" pitchFamily="18" charset="0"/>
                    <a:cs typeface="Times New Roman" panose="02020603050405020304" pitchFamily="18" charset="0"/>
                  </a:rPr>
                  <a:t>Bab</a:t>
                </a:r>
                <a:endParaRPr sz="2800" dirty="0">
                  <a:latin typeface="Times New Roman" panose="02020603050405020304" pitchFamily="18" charset="0"/>
                  <a:ea typeface="Times New Roman" panose="02020603050405020304" pitchFamily="18" charset="0"/>
                </a:endParaRPr>
              </a:p>
            </p:txBody>
          </p:sp>
          <p:sp>
            <p:nvSpPr>
              <p:cNvPr id="2" name="TextBox 2"/>
              <p:cNvSpPr txBox="1">
                <a:spLocks noChangeArrowheads="1"/>
              </p:cNvSpPr>
              <p:nvPr/>
            </p:nvSpPr>
            <p:spPr bwMode="auto">
              <a:xfrm>
                <a:off x="784809" y="198060"/>
                <a:ext cx="800100" cy="1569660"/>
              </a:xfrm>
              <a:prstGeom prst="rect">
                <a:avLst/>
              </a:prstGeom>
              <a:noFill/>
              <a:ln w="9525">
                <a:noFill/>
                <a:miter lim="800000"/>
              </a:ln>
            </p:spPr>
            <p:txBody>
              <a:bodyPr wrap="none">
                <a:spAutoFit/>
              </a:bodyPr>
              <a:lstStyle/>
              <a:p>
                <a:pPr marR="0" defTabSz="914400" eaLnBrk="1" hangingPunct="1">
                  <a:buClrTx/>
                  <a:buSzTx/>
                  <a:buFontTx/>
                  <a:buNone/>
                  <a:defRPr/>
                </a:pPr>
                <a:r>
                  <a:rPr kumimoji="0" lang="en-US" sz="9600" b="1" kern="1200" cap="none" spc="0" normalizeH="0" baseline="0" noProof="0">
                    <a:solidFill>
                      <a:schemeClr val="accent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3</a:t>
                </a:r>
                <a:endParaRPr kumimoji="0" lang="en-US" sz="9600" b="1" kern="1200" cap="none" spc="0" normalizeH="0" baseline="0" noProof="0">
                  <a:solidFill>
                    <a:schemeClr val="accent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cxnSp>
          <p:nvCxnSpPr>
            <p:cNvPr id="7" name="Straight Connector 6"/>
            <p:cNvCxnSpPr/>
            <p:nvPr/>
          </p:nvCxnSpPr>
          <p:spPr>
            <a:xfrm>
              <a:off x="1371600" y="1903083"/>
              <a:ext cx="7315200" cy="1587"/>
            </a:xfrm>
            <a:prstGeom prst="line">
              <a:avLst/>
            </a:prstGeom>
          </p:spPr>
          <p:style>
            <a:lnRef idx="1">
              <a:schemeClr val="accent1"/>
            </a:lnRef>
            <a:fillRef idx="0">
              <a:schemeClr val="accent1"/>
            </a:fillRef>
            <a:effectRef idx="0">
              <a:schemeClr val="accent1"/>
            </a:effectRef>
            <a:fontRef idx="minor">
              <a:schemeClr val="tx1"/>
            </a:fontRef>
          </p:style>
        </p:cxnSp>
      </p:grpSp>
      <p:sp>
        <p:nvSpPr>
          <p:cNvPr id="3076" name="Slide Number Placeholder 17"/>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grpSp>
        <p:nvGrpSpPr>
          <p:cNvPr id="3077" name="Group 17"/>
          <p:cNvGrpSpPr>
            <a:grpSpLocks noChangeAspect="1"/>
          </p:cNvGrpSpPr>
          <p:nvPr/>
        </p:nvGrpSpPr>
        <p:grpSpPr>
          <a:xfrm>
            <a:off x="4572000" y="4953000"/>
            <a:ext cx="3581400" cy="1068388"/>
            <a:chOff x="2667000" y="533398"/>
            <a:chExt cx="4343400" cy="1295402"/>
          </a:xfrm>
        </p:grpSpPr>
        <p:sp>
          <p:nvSpPr>
            <p:cNvPr id="13" name="Oval 12"/>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Oval 13"/>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Oval 14"/>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512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3716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Kasus Pembuka</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2895600" y="192088"/>
            <a:ext cx="57912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Manfaat Sosial dan Kewajiban Pribadi:</a:t>
            </a:r>
            <a:endPar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Haruskah Manajer Menghargai Loyalitas Pemasok?</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2938145"/>
          </a:xfrm>
          <a:prstGeom prst="rect">
            <a:avLst/>
          </a:prstGeom>
          <a:noFill/>
        </p:spPr>
        <p:txBody>
          <a:bodyPr>
            <a:spAutoFit/>
          </a:bodyPr>
          <a:lstStyle/>
          <a:p>
            <a:pPr marR="0" defTabSz="914400" eaLnBrk="1" hangingPunct="1">
              <a:spcAft>
                <a:spcPts val="600"/>
              </a:spcAft>
              <a:buClrTx/>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Dalam perusahaan pengecer besar, departemen pembelian bertanggung jawab memutuskan produk yang akan disediakan dan pemasok yang akan menyediakan produk itu. Seringkali, toko eceran membangun hubungan jangka panjang dengan para pemasok dan bekerja sama untuk kepentingan terbaik.</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Tx/>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Dalam ekonomi global, banyak toko eceran semakin ter</a:t>
            </a:r>
            <a:r>
              <a:rPr kumimoji="0" lang="en-ID" alt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t</a:t>
            </a: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arik untuk beralih ke pemasok asing dengan produk berharga lebih murah dibandingkan pemasok domestik. Ini memungkinkan pengecer memberikan keuntungan dari penghematan itu bagi konsumen dan tetap kompetitif di pasar. Pilihan ini juga berakibat pada kerugian yang signifikan bagi banyak pemasok domestik, dan, dalam beberapa kasus, para pemasok terpaksa keluar dari bisnis.</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grpSp>
        <p:nvGrpSpPr>
          <p:cNvPr id="5128" name="Group 17"/>
          <p:cNvGrpSpPr>
            <a:grpSpLocks noChangeAspect="1"/>
          </p:cNvGrpSpPr>
          <p:nvPr/>
        </p:nvGrpSpPr>
        <p:grpSpPr>
          <a:xfrm>
            <a:off x="4572000" y="4953000"/>
            <a:ext cx="3581400" cy="1068388"/>
            <a:chOff x="2667000" y="533398"/>
            <a:chExt cx="4343400" cy="1295402"/>
          </a:xfrm>
        </p:grpSpPr>
        <p:sp>
          <p:nvSpPr>
            <p:cNvPr id="10" name="Oval 9"/>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Oval 10"/>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Oval 11"/>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717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3716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Kasus Pembuka</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2895600" y="192088"/>
            <a:ext cx="57912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Manfaat Sosial dan Kewajiban Pribadi:</a:t>
            </a:r>
            <a:endPar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Haruskah Manajer Menghargai Loyalitas Pemasok?</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5216525"/>
          </a:xfrm>
          <a:prstGeom prst="rect">
            <a:avLst/>
          </a:prstGeom>
          <a:noFill/>
        </p:spPr>
        <p:txBody>
          <a:bodyPr>
            <a:spAutoFit/>
          </a:bodyPr>
          <a:lstStyle/>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Gambarkan keputusan yang dihadapi oleh sang manajer pembelian. Apakah itu merupakan persoalan etis? Mengapa ya dan mengapa tidak?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ada pertanyaan-pertanyaan faktual yang ingin Anda pecahkan sebelum mengambil sebuah keputusan?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Alternatif-alternatif apa yang tersedia bagi sang manajer pembelian?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Adakah peran bagi prinsip loyalitas dalam keputusan bisnis?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Setujukah Anda bahwa karyawan wajib mencari keuntungan terbesar bagi perusahaannya? Nilai-nilai apa yang ditingkatkan oleh kewajiban itu?</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tugas sang manajer pembelian? Kepada siapa ia bertanggung jawab; siapa saja pemegang kepentingan perusahaan yang terlibat?</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Dengan keuntungan dari perdagangan luar negeri, adilkah jika ada yang kehilangan pekerjaannya agar yang lain meraih manfaat di masa depan?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Adakah tanggung jawab suatu bisnis kepada pemasoknya, yang tidak tertulis? Apa alternatif bagi sang manajer pembelian dan dampaknya?</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perlakuan tersebut adil bagi pemasok yang loyal itu?</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Di manakah Anda bisa meminta bantuan atau bimbingan?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Rectangle 4"/>
          <p:cNvSpPr/>
          <p:nvPr/>
        </p:nvSpPr>
        <p:spPr>
          <a:xfrm>
            <a:off x="457200" y="1066800"/>
            <a:ext cx="8229600" cy="509428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Setelah mempelajari bab ini, Anda akan mampu untuk:</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tradisi etis utilitarianisme.</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Menggambarkan bagaimana seorang utilitarian berpikir berdasarkan pengambilan keputusan ekonomi dan bisnis.</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bagaimana pasar bebas mengakomodasi tujuan utilitarian dalam memaksimalkan kebaikan secara keseluruhan. </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kekuatan dan kelemahan keputusan utilitarian.</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tradisi etis berdasarkan prinsip atau deontologis.</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konsep dari hak-hak moral.</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Membedakan hak-hak moral dari hak-hak legal.</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Menjelaskan teori Rawls mengenai keadilan sebagai asas kesamaan (fairness).</a:t>
            </a:r>
            <a:endPar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Menggambarkan dan menjelaskan teori-teori karakter etis berdasarkan keutamaan.</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nvGrpSpPr>
          <p:cNvPr id="9221" name="Group 6"/>
          <p:cNvGrpSpPr/>
          <p:nvPr/>
        </p:nvGrpSpPr>
        <p:grpSpPr>
          <a:xfrm>
            <a:off x="381000" y="304800"/>
            <a:ext cx="8305800" cy="685800"/>
            <a:chOff x="381000" y="304800"/>
            <a:chExt cx="8305800" cy="685800"/>
          </a:xfrm>
        </p:grpSpPr>
        <p:sp>
          <p:nvSpPr>
            <p:cNvPr id="6" name="TextBox 5"/>
            <p:cNvSpPr txBox="1"/>
            <p:nvPr/>
          </p:nvSpPr>
          <p:spPr>
            <a:xfrm>
              <a:off x="457200" y="390525"/>
              <a:ext cx="8229600" cy="523875"/>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       Tujuan Pembelajaran</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pic>
          <p:nvPicPr>
            <p:cNvPr id="9223" name="Picture 4"/>
            <p:cNvPicPr>
              <a:picLocks noChangeAspect="1"/>
            </p:cNvPicPr>
            <p:nvPr/>
          </p:nvPicPr>
          <p:blipFill>
            <a:blip r:embed="rId1"/>
            <a:stretch>
              <a:fillRect/>
            </a:stretch>
          </p:blipFill>
          <p:spPr>
            <a:xfrm>
              <a:off x="381000" y="304800"/>
              <a:ext cx="685800" cy="685800"/>
            </a:xfrm>
            <a:prstGeom prst="rect">
              <a:avLst/>
            </a:prstGeom>
            <a:noFill/>
            <a:ln w="9525">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Rectangle 4"/>
          <p:cNvSpPr/>
          <p:nvPr/>
        </p:nvSpPr>
        <p:spPr>
          <a:xfrm>
            <a:off x="457200" y="1447800"/>
            <a:ext cx="8229600" cy="356933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Etika melibatkan pertanyaan yang mungkin paling penting yang pernah diajukan manusia: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Bagaimana seharusnya kita menjalani hidup kita? </a:t>
            </a:r>
            <a:endPar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Pertanyaan ini </a:t>
            </a:r>
            <a:r>
              <a:rPr kumimoji="0" lang="en-ID"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bukan sesuatu yang</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baru. Setiap tradisi filsafat, budaya, politik, dan agama yang utama dalam sejarah manusia telah ber</a:t>
            </a:r>
            <a:r>
              <a:rPr kumimoji="0" lang="en-ID" alt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baur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dengannya.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 etika berupaya untuk menjawab pertanyaan “bagaimana seharusnya kita menjalani hidup” dan menyediakan </a:t>
            </a: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alasan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reason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untuk mendukung jawaban tersebut.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7" name="TextBox 6"/>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Pendahuluan: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Teori dan Tradisi Etika</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Rectangle 4"/>
          <p:cNvSpPr/>
          <p:nvPr/>
        </p:nvSpPr>
        <p:spPr>
          <a:xfrm>
            <a:off x="457200" y="1447800"/>
            <a:ext cx="8229600" cy="446246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Aliran etika yang berpengaruh dalam perkembangan etika bisnis: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54330" marR="0" lvl="0" indent="-265430"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Utilitarianisme</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yaitu tradisi etis yang membimbing keputusan berdasarkan seluruh konsekuensi dari tindakan yang diambil</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54330" marR="0" lvl="0" indent="-265430"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Tradisi etis </a:t>
            </a: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deontologis</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yang mengarahkan tindakan berdasarkan prinsip-prinsip moral</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54330" marR="0" lvl="0" indent="-265430"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 keadilan sosial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dengan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kesamaan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sebagai prinsip sosial utama</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54330" marR="0" lvl="0" indent="-265430"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Etika keutamaan/kebaikan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virtue ethics</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yang mengarahkan pertimbangan karakter moral individu dan bagaimana berbagai sifat karakter ini berkontribusi dalam, atau menghalangi, kehidupan berbahagia dan bermanfaat.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7" name="TextBox 6"/>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Pendahuluan: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Teori dan Tradisi Etika</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1536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5240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Poin Keputusan</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4038600" y="192088"/>
            <a:ext cx="46482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Siapa yang Dapat Menentukan</a:t>
            </a:r>
            <a:endPar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Mana yang Benar dan Mana yang Salah?</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5154613"/>
          </a:xfrm>
          <a:prstGeom prst="rect">
            <a:avLst/>
          </a:prstGeom>
          <a:noFill/>
        </p:spPr>
        <p:txBody>
          <a:bodyPr>
            <a:spAutoFit/>
          </a:bodyPr>
          <a:lstStyle/>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Para penganut prinsip etika relativis berpendapat bahwa nilai-nilai etis bersifat relatif bagi orang-orang, budaya, atau waktu tertentu. Mereka menyangkal adanya pembenaran yang masuk akal atau keputusan etis yang objektif. Ketika terjadi ketidaksepakatan etis antarorang atau budaya, mereka menyimpulkan bahwa tidak mungkin menyelesaikan perselisihan ini dan tidak mungkin pula membuktikan siapa yang benar atau lebih masuk akal dibandingkan yang lain.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Bayangkan seorang dosen mengembalikan sebuah tugas dengan nilai “F.” Ketika Anda meminta penjelasannya, ia berkata terus terang bahwa ia tidak percaya bahwa seseorang “seperti Anda” (sebagai contoh: wanita, penganut ajaran Kristen, seorang keturunan Afrika-Amerika) mampu melakukan pekerjaan dengan baik dalam bidang ini (sebagai contoh: sains, teknik, matematika, keuangan). Ketika Anda keberatan bahwa anggapannya tidak adil dan salah, ia memberikan penjelasan seorang relativis, “Keadilan adalah pendapat pribadi.” Anda bertanya, “Siapa yang menentukan apa yang adil dan apa yang tidak adil?” Ia bersikeras bahwa pandangannya tentang konsep keadilan adalah benar. Karena semua orang bergantung pada pendapat pribadi, maka ia tidak meluluskan Anda karena Anda, menurut pendapat pribadinya, tidak layak untuk lulus.</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1741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5240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Poin Keputusan</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4038600" y="192088"/>
            <a:ext cx="46482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Siapa yang Dapat Menentukan</a:t>
            </a:r>
            <a:endPar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Mana yang Benar dan Mana yang Salah?</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4862513"/>
          </a:xfrm>
          <a:prstGeom prst="rect">
            <a:avLst/>
          </a:prstGeom>
          <a:noFill/>
        </p:spPr>
        <p:txBody>
          <a:bodyPr>
            <a:spAutoFit/>
          </a:bodyPr>
          <a:lstStyle/>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Anda menerima penjelasan ini dan berpuas diri dengan nilai itu? Jika tidak, bagaimana Anda akan membela pandangan Anda yang berseberangan itu?</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ada fakta-fakta yang relevan yang akan Anda pakai untuk mendukung tuntutan Anda?</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Nilai-nilai apa yang terlibat dalam perselisihan ini?</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Alternatif-alternatif apa yang tersedia bagi Anda?</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Selain Anda dan dosen Anda, haruskah orang lain, pemegang kepentingan lainnya, terlibat dalam situasi ini?</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Alasan-alasan apa yang akan Anda berikan kepada dekan untuk mengajukan permohonan perubahan nilai?</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Konsekuensi-konsekuensi apa saja yang ditimbulkan oleh tindakan profesor ini dalam pendidikan?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Jika pertimbangan dan bujukan logis tidak ampuh, bagaimana caranya agar perselisihan ini dapat diselesaikan?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Utilitarianisme: Mengambil Keputusan Berdasarkan Konsekuensi-konsekuensi Etis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5" name="Rectangle 4"/>
          <p:cNvSpPr/>
          <p:nvPr/>
        </p:nvSpPr>
        <p:spPr>
          <a:xfrm>
            <a:off x="1524000" y="1371600"/>
            <a:ext cx="7162800" cy="12001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Paham utilitarianisme berangkat dari keyakinan bahwa kita harus memutuskan tindakan dengan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mempertimbangkan konsekuensi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dari tindakan tersebut.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19462" name="Picture 2"/>
          <p:cNvPicPr>
            <a:picLocks noChangeAspect="1"/>
          </p:cNvPicPr>
          <p:nvPr/>
        </p:nvPicPr>
        <p:blipFill>
          <a:blip r:embed="rId1"/>
          <a:stretch>
            <a:fillRect/>
          </a:stretch>
        </p:blipFill>
        <p:spPr>
          <a:xfrm>
            <a:off x="457200" y="1425575"/>
            <a:ext cx="1009650" cy="1009650"/>
          </a:xfrm>
          <a:prstGeom prst="rect">
            <a:avLst/>
          </a:prstGeom>
          <a:noFill/>
          <a:ln w="9525">
            <a:noFill/>
          </a:ln>
        </p:spPr>
      </p:pic>
      <p:sp>
        <p:nvSpPr>
          <p:cNvPr id="12" name="Rectangle 11"/>
          <p:cNvSpPr/>
          <p:nvPr/>
        </p:nvSpPr>
        <p:spPr>
          <a:xfrm>
            <a:off x="457200" y="2555875"/>
            <a:ext cx="8229600" cy="201612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Utilitarianisme, berakar pada filsafat sosial dan politik di abad ke-18 dan 19, adalah bagian pergerakan sosial yang memunculkan kapitalisme pasar demokratis modern.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Banyak aliran ekonomi neoklasik, beserta model bisnis dan manajemen di dalamnya, berakar pada pemikiran utilitarianisme.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19464" name="Group 17"/>
          <p:cNvGrpSpPr>
            <a:grpSpLocks noChangeAspect="1"/>
          </p:cNvGrpSpPr>
          <p:nvPr/>
        </p:nvGrpSpPr>
        <p:grpSpPr>
          <a:xfrm>
            <a:off x="4572000" y="4953000"/>
            <a:ext cx="3581400" cy="1068388"/>
            <a:chOff x="2667000" y="533398"/>
            <a:chExt cx="4343400" cy="1295402"/>
          </a:xfrm>
        </p:grpSpPr>
        <p:sp>
          <p:nvSpPr>
            <p:cNvPr id="14" name="Oval 13"/>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Oval 14"/>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Oval 15"/>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21508" name="Group 11"/>
          <p:cNvGrpSpPr/>
          <p:nvPr/>
        </p:nvGrpSpPr>
        <p:grpSpPr>
          <a:xfrm>
            <a:off x="381000" y="304800"/>
            <a:ext cx="8382000" cy="5943600"/>
            <a:chOff x="381000" y="685800"/>
            <a:chExt cx="8382000" cy="5944197"/>
          </a:xfrm>
        </p:grpSpPr>
        <p:sp>
          <p:nvSpPr>
            <p:cNvPr id="10" name="Rectangle 9"/>
            <p:cNvSpPr/>
            <p:nvPr/>
          </p:nvSpPr>
          <p:spPr>
            <a:xfrm>
              <a:off x="381000" y="685800"/>
              <a:ext cx="8382000" cy="594419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496452"/>
              <a:ext cx="8229600" cy="5078824"/>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Akar kapitalisme pasar kontemporer ditemukan dalam buku Adam Smith,</a:t>
              </a:r>
              <a:r>
                <a:rPr kumimoji="0" lang="en-US" i="1" kern="1200" cap="none" spc="0" normalizeH="0" baseline="0" noProof="0">
                  <a:latin typeface="Times New Roman" panose="02020603050405020304" pitchFamily="18" charset="0"/>
                  <a:ea typeface="+mn-ea"/>
                  <a:cs typeface="Times New Roman" panose="02020603050405020304" pitchFamily="18" charset="0"/>
                </a:rPr>
                <a:t> The Wealth of Nations </a:t>
              </a:r>
              <a:r>
                <a:rPr kumimoji="0" lang="en-US" kern="1200" cap="none" spc="0" normalizeH="0" baseline="0" noProof="0">
                  <a:latin typeface="Times New Roman" panose="02020603050405020304" pitchFamily="18" charset="0"/>
                  <a:ea typeface="+mn-ea"/>
                  <a:cs typeface="Times New Roman" panose="02020603050405020304" pitchFamily="18" charset="0"/>
                </a:rPr>
                <a:t>(1776). Tujuan etis Smith sudah pasti utilitarian: Institusi-institusi ekonomi harus diatur sehingga meningkatkan kesejahteraan negara, bukannya kesejahteraan pribadi monarki atau kaum aristokrat. Smith berpendapat, jika masyarakat mengadopsi prinsip-prinsip ekonomi tertentu—yang sekarang dikenal sebagai kapitalisme pasar—maka pencarian keuntungan bagi diri sendiri, seolah-olah “diarahkan oleh tangan tidak terlihat,” akan menghasilkan kemakmuran menyeluruh lebih besar. Smith adalah seorang utilitarian yang menyimpulkan bahwa ekonomi pasar bebas merupakan cara paling efisien untuk mencapai tujuan utilitarian.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Smith tidak percaya bahwa manusia egois dan bahwa kepentingan pribadi sudah cukup untuk menjamin kebahagiaan maksimum. Rasa simpati, empati, kekeluargaan juga merupakan motivasi dasar manusia sebagaimana kepentingan pribadi. Sifat dasar manusia adalah menempatkan perasaan mereka seperti perasaan orang lain. Motivasi ini nyata dan efektif seperti halnya kepentingan pribadi.</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Kesimpulan ekonomi dari Adam Smith adalah kita tidak membutuhkan simpati ataupun sifat mementingkan orang lain untuk memperoleh konsekuensi yang menguntungkan.</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0"/>
              <a:ext cx="7924800" cy="708096"/>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Adam Smith, Paham Utilitarianisme, </a:t>
              </a:r>
              <a:b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dan Tangan Tak Terlihat di Pasar Bebas</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Utilitarianisme: Mengambil Keputusan Berdasarkan Konsekuensi-konsekuensi Etis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27543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Paham utilitarianisme menyarankan cara bertindak yang menghasilkan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konsekuensi menyeluruh yang lebih baik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daripada alternatif yang kita pertimbangkan.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Konsekuensi-konsekuensi yang “lebih baik” adalah yang meningkatkan kesejahteraan manusia, yaitu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kebahagiaan, kesehatan, martabat, integritas, kebebasan, dan kehormatan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dari semua orang yang terpengaruh.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23558" name="Group 13"/>
          <p:cNvGrpSpPr/>
          <p:nvPr/>
        </p:nvGrpSpPr>
        <p:grpSpPr>
          <a:xfrm>
            <a:off x="457200" y="4341813"/>
            <a:ext cx="8229600" cy="1373187"/>
            <a:chOff x="457200" y="1598612"/>
            <a:chExt cx="8229600" cy="1373188"/>
          </a:xfrm>
        </p:grpSpPr>
        <p:sp>
          <p:nvSpPr>
            <p:cNvPr id="17" name="Rectangle 16"/>
            <p:cNvSpPr/>
            <p:nvPr/>
          </p:nvSpPr>
          <p:spPr>
            <a:xfrm>
              <a:off x="457200" y="1676399"/>
              <a:ext cx="8229600" cy="1200151"/>
            </a:xfrm>
            <a:prstGeom prst="rect">
              <a:avLst/>
            </a:prstGeom>
          </p:spPr>
          <p:txBody>
            <a:bodyPr>
              <a:spAutoFit/>
            </a:bodyPr>
            <a:lstStyle/>
            <a:p>
              <a:pPr marL="0" marR="0" lvl="0" indent="0" algn="ctr"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Sebuah keputusan yang paling meningkatkan nilai-nilai bagi kepentingan paling banyak orang merupakan keputusan yang paling masuk akal dari sudut pandang etis.</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cxnSp>
          <p:nvCxnSpPr>
            <p:cNvPr id="18" name="Straight Connector 17"/>
            <p:cNvCxnSpPr/>
            <p:nvPr/>
          </p:nvCxnSpPr>
          <p:spPr bwMode="auto">
            <a:xfrm>
              <a:off x="533400" y="1598612"/>
              <a:ext cx="8077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533400" y="2970213"/>
              <a:ext cx="8077200" cy="1587"/>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25604" name="Group 11"/>
          <p:cNvGrpSpPr/>
          <p:nvPr/>
        </p:nvGrpSpPr>
        <p:grpSpPr>
          <a:xfrm>
            <a:off x="381000" y="762000"/>
            <a:ext cx="8382000" cy="5029200"/>
            <a:chOff x="381000" y="685800"/>
            <a:chExt cx="8382000" cy="5029705"/>
          </a:xfrm>
        </p:grpSpPr>
        <p:sp>
          <p:nvSpPr>
            <p:cNvPr id="10" name="Rectangle 9"/>
            <p:cNvSpPr/>
            <p:nvPr/>
          </p:nvSpPr>
          <p:spPr>
            <a:xfrm>
              <a:off x="381000" y="685800"/>
              <a:ext cx="8382000" cy="502970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246343"/>
              <a:ext cx="8229600" cy="4401647"/>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Meski pedoman untuk memaksimalkan kesenangan atau kebahagiaan terdengar egois, utilitarianisme berbeda dari egoisme dalam beberapa hal penting.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i="1" kern="1200" cap="none" spc="0" normalizeH="0" baseline="0" noProof="0">
                  <a:latin typeface="Times New Roman" panose="02020603050405020304" pitchFamily="18" charset="0"/>
                  <a:ea typeface="+mn-ea"/>
                  <a:cs typeface="Times New Roman" panose="02020603050405020304" pitchFamily="18" charset="0"/>
                </a:rPr>
                <a:t>Egoisme</a:t>
              </a:r>
              <a:r>
                <a:rPr kumimoji="0" lang="en-US" kern="1200" cap="none" spc="0" normalizeH="0" baseline="0" noProof="0">
                  <a:latin typeface="Times New Roman" panose="02020603050405020304" pitchFamily="18" charset="0"/>
                  <a:ea typeface="+mn-ea"/>
                  <a:cs typeface="Times New Roman" panose="02020603050405020304" pitchFamily="18" charset="0"/>
                </a:rPr>
                <a:t> juga merupakan </a:t>
              </a:r>
              <a:r>
                <a:rPr kumimoji="0" lang="en-US" kern="1200" cap="none" spc="0" normalizeH="0" baseline="0" noProof="0">
                  <a:solidFill>
                    <a:schemeClr val="accent1"/>
                  </a:solidFill>
                  <a:latin typeface="Times New Roman" panose="02020603050405020304" pitchFamily="18" charset="0"/>
                  <a:ea typeface="+mn-ea"/>
                  <a:cs typeface="Times New Roman" panose="02020603050405020304" pitchFamily="18" charset="0"/>
                </a:rPr>
                <a:t>teori konsekuensialis </a:t>
              </a:r>
              <a:r>
                <a:rPr kumimoji="0" lang="en-US" kern="1200" cap="none" spc="0" normalizeH="0" baseline="0" noProof="0">
                  <a:latin typeface="Times New Roman" panose="02020603050405020304" pitchFamily="18" charset="0"/>
                  <a:ea typeface="+mn-ea"/>
                  <a:cs typeface="Times New Roman" panose="02020603050405020304" pitchFamily="18" charset="0"/>
                </a:rPr>
                <a:t>(</a:t>
              </a:r>
              <a:r>
                <a:rPr kumimoji="0" lang="en-US" i="1" kern="1200" cap="none" spc="0" normalizeH="0" baseline="0" noProof="0">
                  <a:latin typeface="Times New Roman" panose="02020603050405020304" pitchFamily="18" charset="0"/>
                  <a:ea typeface="+mn-ea"/>
                  <a:cs typeface="Times New Roman" panose="02020603050405020304" pitchFamily="18" charset="0"/>
                </a:rPr>
                <a:t>consequentialist theory</a:t>
              </a:r>
              <a:r>
                <a:rPr kumimoji="0" lang="en-US" kern="1200" cap="none" spc="0" normalizeH="0" baseline="0" noProof="0">
                  <a:latin typeface="Times New Roman" panose="02020603050405020304" pitchFamily="18" charset="0"/>
                  <a:ea typeface="+mn-ea"/>
                  <a:cs typeface="Times New Roman" panose="02020603050405020304" pitchFamily="18" charset="0"/>
                </a:rPr>
                <a:t>),  namun berfokus pada kebahagiaan individu. Dengan kata lain, alih-alih menentukan “yang paling baik bagi paling banyak orang,” egoisme mencari “yang paling baik bagi saya!”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Utilitarianisme mengambil tindakan berdasarkan konsekuensi untuk kebaikan secara umum dan menyeluruh. Walaupun konsisten dengan komitmen penganut utilitarianisme akan kesamaan demokratis, kebaikan secara umum harus mempertimbangkan kesejahteraan setiap orang yang dipengaruhi oleh tindakan itu.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Maka, utilitarianisme melayani tujuan utama etika:  peningkatan kesejahteraan manusia yang tidak memihak. Tidak memihak karena mempertimbangkan berbagai konsekuensi bagi setiap orang, tidak hanya bagi individu.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Orang-orang yang bertindak untuk memaksimalkan kebahagiaannya sendiri atau kebahagiaan perusahaannya sendiri bukan penganut utilitarianisme, mereka adalah orang-orang yang egois.</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0"/>
              <a:ext cx="7924800" cy="400090"/>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Apakah Penganut Utilitarianisme Bersikap Egois?</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Utilitarianisme dan Bisnis: Memaksimalkan Keuntungan versus Pendekatan Kebijakan Publik</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2590800"/>
            <a:ext cx="8229600" cy="312420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Ini akan (1) meningkatkan berbagai kebijakan deregulasi industri swasta, (2) melindungi hak milik, (3) memperbolehkan pertukaran bebas, dan (4) mendorong persaingan.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Dalam situasi seperti ini, keputusan yang berdasarkan pertimbangan akal terhadap kepentingan pribadi akan, seolah-olah diarahkan oleh “tangan tak terlihat” dalam istilah Adam Smith, menghasilkan kepuasan maksimal dari kebahagiaan pribadi.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27654" name="Picture 6"/>
          <p:cNvPicPr>
            <a:picLocks noChangeAspect="1"/>
          </p:cNvPicPr>
          <p:nvPr/>
        </p:nvPicPr>
        <p:blipFill>
          <a:blip r:embed="rId1"/>
          <a:stretch>
            <a:fillRect/>
          </a:stretch>
        </p:blipFill>
        <p:spPr>
          <a:xfrm>
            <a:off x="495300" y="1447800"/>
            <a:ext cx="952500" cy="1047750"/>
          </a:xfrm>
          <a:prstGeom prst="rect">
            <a:avLst/>
          </a:prstGeom>
          <a:noFill/>
          <a:ln w="9525">
            <a:noFill/>
          </a:ln>
        </p:spPr>
      </p:pic>
      <p:sp>
        <p:nvSpPr>
          <p:cNvPr id="7" name="Rectangle 6"/>
          <p:cNvSpPr/>
          <p:nvPr/>
        </p:nvSpPr>
        <p:spPr>
          <a:xfrm>
            <a:off x="1524000" y="1371600"/>
            <a:ext cx="7162800" cy="12001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Satu gerakan, yang meminjam pemikiran Adam Smith, mengklaim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pasar yang bebas dan kompetitif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sebagai cara terbaik untuk mencapai tujuan utilitarianisme.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Utilitarianisme dan Bisnis: Memaksimalkan Keuntungan versus Pendekatan Kebijakan Publik</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3276600"/>
            <a:ext cx="8229600" cy="2386013"/>
          </a:xfrm>
          <a:prstGeom prst="rect">
            <a:avLst/>
          </a:prstGeom>
        </p:spPr>
        <p:txBody>
          <a:bodyPr>
            <a:spAutoFit/>
          </a:bodyPr>
          <a:lstStyle/>
          <a:p>
            <a:pPr marL="265430" marR="0" lvl="0" indent="-26543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Badan legislatif (kongres sampai dewan perwakilan daerah) menetapkan tujuan publik yang diasumsikan dapat memaksimalkan kebahagiaan semua orang.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26543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Sisi administrasinya (presiden, gubernur, kepala daerah) melaksanakan (mengadministrasi) kebijakan untuk memenuhi tujuan-tujuan tersebut.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7" name="Rectangle 6"/>
          <p:cNvSpPr/>
          <p:nvPr/>
        </p:nvSpPr>
        <p:spPr>
          <a:xfrm>
            <a:off x="1524000" y="1371600"/>
            <a:ext cx="7162800" cy="193833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Versi kedua, dari kebijakan utilitarianisme yang berpengaruh, mengarah pada para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ahli kebijakan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yang dapat memperkirakan hasil berbagai kebijakan dan menerapkan kebijakan tertentu yang akan memenuhi tujuan utilitarianisme.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29703" name="Picture 7"/>
          <p:cNvPicPr>
            <a:picLocks noChangeAspect="1"/>
          </p:cNvPicPr>
          <p:nvPr/>
        </p:nvPicPr>
        <p:blipFill>
          <a:blip r:embed="rId1"/>
          <a:stretch>
            <a:fillRect/>
          </a:stretch>
        </p:blipFill>
        <p:spPr>
          <a:xfrm>
            <a:off x="533400" y="1447800"/>
            <a:ext cx="990600" cy="104775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31748" name="Group 11"/>
          <p:cNvGrpSpPr/>
          <p:nvPr/>
        </p:nvGrpSpPr>
        <p:grpSpPr>
          <a:xfrm>
            <a:off x="381000" y="762000"/>
            <a:ext cx="8382000" cy="5029200"/>
            <a:chOff x="381000" y="685800"/>
            <a:chExt cx="8382000" cy="5029705"/>
          </a:xfrm>
        </p:grpSpPr>
        <p:sp>
          <p:nvSpPr>
            <p:cNvPr id="10" name="Rectangle 9"/>
            <p:cNvSpPr/>
            <p:nvPr/>
          </p:nvSpPr>
          <p:spPr>
            <a:xfrm>
              <a:off x="381000" y="685800"/>
              <a:ext cx="8382000" cy="502970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246343"/>
              <a:ext cx="8229600" cy="4401647"/>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Pikirkan bagaimana Federal Reserve Board menentukan tingkat bunga.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Terdapat sebuah tujuan yang sudah ditentukan, kebijakan publik demi “kebaikan”, yang diambil oleh Federal Reserve (the Fed) sebagai hal yang paling baik untuk negara. (Salah satu contoh dari tujuan ini adalah tingkat pertumbuhan tinggi yang berkelanjutan diiringi dengan inflasi minimal).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The Fed meneliti data ekonomi yang relevan dan membuat keputusan tentang keadaan ekonomi sekarang dan masa depan. Jika aktivitas ekonomi mengalami penurunan, the Fed dapat menurunkan tingkat bunga untuk merangsang pertumbuhan ekonomi. Jika ekonomi tumbuh terlalu cepat dan tingkat inflasi meningkat, the Fed dapat meningkatkan tingkat bunga.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Menurunkan atau menaikkan tingkat bunga itu sendiri tidak bisa dinilai baik atau buruk; kebenaran dari keputusan yang diambil bergantung pada konsekuensinya.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Peran pelayanan publik adalah menggunakan keahlian mereka untuk menilai konsekuensi yang mungkin muncul dan membuat keputusan yang paling mungkin memberikan hasil terbaik.</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0"/>
              <a:ext cx="7924800" cy="400090"/>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Para Ahli Utilitarianisme dalam Praktik</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Utilitarianisme dan Bisnis: Memaksimalkan Keuntungan versus Pendekatan Kebijakan Publik</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394017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Satu contoh dari perselisihan antara dua versi kebijakan utilitarianisme di atas, yaitu versi “administratif” dan “pasar,” berkaitan dengan peraturan untuk barang-barang yang tidak aman dan berisiko.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Satu pihak berargumen bahwa peraturan mengenai keamanan dan risiko seharusnya ditentukan oleh para ahli yang kemudian menetapkan standar-standar penerapan dalam bisnis.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Pihak lainnya berargumen bahwa yang berhak menentukan tingkat risiko dan keamanan yang dapat diterima adalah para konsumen itu sendiri.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3584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5240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Poin Keputusan</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4114800" y="192088"/>
            <a:ext cx="45720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Haruskah Keamanan Produk Konsumen Diserahkan pada Penawaran Individual?</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4986338"/>
          </a:xfrm>
          <a:prstGeom prst="rect">
            <a:avLst/>
          </a:prstGeom>
          <a:noFill/>
        </p:spPr>
        <p:txBody>
          <a:bodyPr>
            <a:spAutoFit/>
          </a:bodyPr>
          <a:lstStyle/>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Dalam versi pasar bebas dari pengambilan keputusan utalitarianisme, standar keamanan produk konsumen akan diserahkan ke mekanisme pasar. Konsumen harus bebas menawar tingkat keamanan produk yang dapat mereka terima dan melakukan trade-off dengan manfaat lainnya, seperti harga atau kenyamanan.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12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Berdasarkan teori pasar bebas, kebijakan ini menghasilkan distribusi risiko dan manfaat yang optimal. Ini mendasari kebijakan tradisional </a:t>
            </a:r>
            <a:r>
              <a:rPr kumimoji="0" lang="en-US" i="1"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caveat emptor</a:t>
            </a: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  “biarkan pembeli yang harus berhati-hati.” Apakah Anda setuju bahwa keputusan semacam ini sebaiknya diserahkan kepada pasar?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Fakta-fakta apa yang relevan dalam menjawab pertanyaan ini? Pentingkah tipe produk konsumen? Pentingkah identitas konsumen? Mengapa?</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Nilai-nilai apa yang mendukung kebijakan caveat emptor? Nilai–nilai apa yang menentangnya?</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Selain para konsumen dan produsen, siapakah pemegang kepentingan lainnya yang dapat dipengaruhi oleh masalah keamanan produk?</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L="354330" marR="0" indent="-265430" defTabSz="914400" eaLnBrk="1" hangingPunct="1">
              <a:spcAft>
                <a:spcPts val="600"/>
              </a:spcAft>
              <a:buClr>
                <a:schemeClr val="accent1"/>
              </a:buClr>
              <a:buSzTx/>
              <a:buFont typeface="Arial" panose="020B0604020202020204" pitchFamily="34" charset="0"/>
              <a:buChar char="•"/>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Alternatif apa saja yang tersedia bagi kebijakan caveat emptor dan dampak apa saja yang ditimbulkannya bagi setiap pemegang kepentingan?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Masalah dalam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Utilitarianisme</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2895600"/>
            <a:ext cx="8229600" cy="27543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Namun, dalam praktik, terdapat perbandingan dan pengukuran yang sangat sulit. Contohnya, bagaimana kita menghitung, mengukur, membandingkan, dan mengkuantifikasi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kebahagiaan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Dari kesulitan seperti ini muncul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kecenderungan untuk mengabaikan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berbagai konsekuensi bagi orang-orang yang tidak dekat dengan pihak pengambil keputusan, terutama konsekuensi-konsekuensi yang merugikan.</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37894" name="Picture 2"/>
          <p:cNvPicPr>
            <a:picLocks noChangeAspect="1"/>
          </p:cNvPicPr>
          <p:nvPr/>
        </p:nvPicPr>
        <p:blipFill>
          <a:blip r:embed="rId1"/>
          <a:stretch>
            <a:fillRect/>
          </a:stretch>
        </p:blipFill>
        <p:spPr>
          <a:xfrm>
            <a:off x="514350" y="1409700"/>
            <a:ext cx="1009650" cy="1028700"/>
          </a:xfrm>
          <a:prstGeom prst="rect">
            <a:avLst/>
          </a:prstGeom>
          <a:noFill/>
          <a:ln w="9525">
            <a:noFill/>
          </a:ln>
        </p:spPr>
      </p:pic>
      <p:sp>
        <p:nvSpPr>
          <p:cNvPr id="7" name="Rectangle 6"/>
          <p:cNvSpPr/>
          <p:nvPr/>
        </p:nvSpPr>
        <p:spPr>
          <a:xfrm>
            <a:off x="1524000" y="1371600"/>
            <a:ext cx="7162800" cy="157003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Utilitarianisme menyarankan pembuatan keputusan dengan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membandingkan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berbagai konsekuensi dari alternatif-alternatif tindakan, maka harus terdapat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metode</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tertentu untuk melakukan perbandingan tersebut.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Masalah dalam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Utilitarianisme</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60488"/>
            <a:ext cx="8229600" cy="28305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Tantangan kedua berada pada inti dari utilitarianisme: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ketergantungan pada konsekuensi</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543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Tindakan etis dan tidak etis ditentukan oleh akibat-akibat. Singkatnya: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tujuan membenarkan cara</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530225"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Namun, ini menyangkal salah satu prinsip etis paling awal yang sudah dipelajari oleh banyak orang:  tujuan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tidak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membenarkan cara.</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39942" name="Group 17"/>
          <p:cNvGrpSpPr>
            <a:grpSpLocks noChangeAspect="1"/>
          </p:cNvGrpSpPr>
          <p:nvPr/>
        </p:nvGrpSpPr>
        <p:grpSpPr>
          <a:xfrm>
            <a:off x="4572000" y="4953000"/>
            <a:ext cx="3581400" cy="1068388"/>
            <a:chOff x="2667000" y="533398"/>
            <a:chExt cx="4343400" cy="1295402"/>
          </a:xfrm>
        </p:grpSpPr>
        <p:sp>
          <p:nvSpPr>
            <p:cNvPr id="9" name="Oval 8"/>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Oval 10"/>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Masalah dalam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Utilitarianisme</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60488"/>
            <a:ext cx="8229600" cy="49085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Arti dari “tujuan tidak membenarkan cara,”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ada keputusan tertentu yang harus diambil, atau peraturan tertentu yang harus di ikuti, apa pun konsekuensinya.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Dengan kalimat lain, terdapat </a:t>
            </a: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kewajiban-kewajiban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duties</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atau tanggung jawab yang seharusnya dipatuhi,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walaupun dengan demikian tidak meningkatkan kebahagiaan secara keseluruhan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538480" marR="0" lvl="0" indent="-268605"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Contoh-contoh kewajiban: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538480"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hal-hal yang diharuskan oleh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seperti keadilan, loyalitas, dan kehormatan,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538480"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berbagai tanggung jawab dari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peran-peran sosial atau institusional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(sebagai orang tua, pasangan, teman, warga negara, karyawan, atau seorang profesional).</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4403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5240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Poin Keputusan</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6019800" y="192088"/>
            <a:ext cx="26670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Apakah Tujuan Membenarkan Cara?</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5108575"/>
          </a:xfrm>
          <a:prstGeom prst="rect">
            <a:avLst/>
          </a:prstGeom>
          <a:noFill/>
        </p:spPr>
        <p:txBody>
          <a:bodyPr>
            <a:spAutoFit/>
          </a:bodyPr>
          <a:lstStyle/>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Pada beberapa tahun belakangan, kontroversi etis dan politis utama muncul terhadap perlakuan ratusan tahanan perang dari Afghanistan dan Irak.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Pihak pemerintah A.S. mengatakan bahwa mereka berbahaya dan merupakan ancaman besar sehingga perlakuan bagi mereka dibenarkan. Bahkan, pengacara pemerintah berargumen, karena orang-orang itu bukan anggota militer dari negara yang diakui, mereka tidak dilindungi oleh hukum dan pelarangan internasional terhadap penyiksaan.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Pemerintah A.S. berargumen bahwa tindakan serupa penyiksaan dibenarkan untuk mendapatkan informasi dari para tahanan ini yang dapat mencegah penyerangan di masa depan terhadap Amerika Serikat.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Para kritikus berargumen bahwa beberapa tindakan, di antaranya penyiksaan, sama sekali tidak etis sehingga seharusnya tidak perlu digunakan, walaupun jika akibatnya adalah kehilangan peluang untuk mencegah penyerangan. Dikatakan bahwa semua orang, bahkan teroris sekalipun, berhak atas hak-hak mendasar akan pengadilan, perwakilan hukum, dan proses yang layak.</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Apakah tujuan pencegahan penyerangan terhadap Amerika Serikat, dalam kondisi apa pun, dapat membenarkan cara untuk menggunakan penyiksaan?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Deontologi: Mengambil Keputusan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Berdasarkan Prinsip-prinsip Etis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3276600"/>
            <a:ext cx="8229600" cy="27543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etis dapat dianggap sebagai jenis peraturan, bahwa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terdapat beberapa peraturan yang harus kita ikuti</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walaupun dengan mengikutinya dapat mencegah terjadinya konsekuensi yang baik dan bahkan bisa menghasilkan konsekuensi yang buruk.</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Contohnya, peraturan-peraturan atau prinsip-prinsip seperti “patuhi aturan hukum” atau “tepati janjimu.”</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7" name="Rectangle 6"/>
          <p:cNvSpPr/>
          <p:nvPr/>
        </p:nvSpPr>
        <p:spPr>
          <a:xfrm>
            <a:off x="1524000" y="1371600"/>
            <a:ext cx="7162800" cy="193833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Teori-teori etis berdasarkan prinsip, atau “deontologis,” menjelaskan pertanyaan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bagaimana kita tahu prinsip-prinsip apa saja yang seharusnya kita ikuti dan memutuskan bahwa sebuah prinsip harus mengalahkan konsekuensi-konsekuensi yang bermanfaat? </a:t>
            </a:r>
            <a:endPar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46087" name="Picture 2"/>
          <p:cNvPicPr>
            <a:picLocks noChangeAspect="1"/>
          </p:cNvPicPr>
          <p:nvPr/>
        </p:nvPicPr>
        <p:blipFill>
          <a:blip r:embed="rId1"/>
          <a:stretch>
            <a:fillRect/>
          </a:stretch>
        </p:blipFill>
        <p:spPr>
          <a:xfrm>
            <a:off x="533400" y="1447800"/>
            <a:ext cx="900113" cy="914400"/>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48132" name="Group 11"/>
          <p:cNvGrpSpPr/>
          <p:nvPr/>
        </p:nvGrpSpPr>
        <p:grpSpPr>
          <a:xfrm>
            <a:off x="381000" y="457200"/>
            <a:ext cx="8382000" cy="5688013"/>
            <a:chOff x="381000" y="685799"/>
            <a:chExt cx="8382000" cy="5689257"/>
          </a:xfrm>
        </p:grpSpPr>
        <p:sp>
          <p:nvSpPr>
            <p:cNvPr id="10" name="Rectangle 9"/>
            <p:cNvSpPr/>
            <p:nvPr/>
          </p:nvSpPr>
          <p:spPr>
            <a:xfrm>
              <a:off x="381000" y="685799"/>
              <a:ext cx="8382000" cy="56892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246344"/>
              <a:ext cx="8229600" cy="5032651"/>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Compaq Computer Corporation berkomitmen meningkatkan integritas dan menegakkan standar kode perilaku tertinggi dalam semua aktivitasnya. Keberhasilan bisnis kami bergantung pada hubungan saling memercayai, berlandaskan integritas. Reputasi kami berlandaskan integritas pribadi para personel kami dan dedikasi terhadap: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Kejujuran </a:t>
              </a:r>
              <a:r>
                <a:rPr kumimoji="0" lang="en-US" kern="1200" cap="none" spc="0" normalizeH="0" baseline="0" noProof="0">
                  <a:latin typeface="Times New Roman" panose="02020603050405020304" pitchFamily="18" charset="0"/>
                  <a:ea typeface="+mn-ea"/>
                  <a:cs typeface="Times New Roman" panose="02020603050405020304" pitchFamily="18" charset="0"/>
                </a:rPr>
                <a:t>berkomunikasi di dalam perusahaan serta dengan para pemasok dan pelanggan, juga melindungi informasi rahasia dan rahasia dagang perusahaan.</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Kualitas </a:t>
              </a:r>
              <a:r>
                <a:rPr kumimoji="0" lang="en-US" kern="1200" cap="none" spc="0" normalizeH="0" baseline="0" noProof="0">
                  <a:latin typeface="Times New Roman" panose="02020603050405020304" pitchFamily="18" charset="0"/>
                  <a:ea typeface="+mn-ea"/>
                  <a:cs typeface="Times New Roman" panose="02020603050405020304" pitchFamily="18" charset="0"/>
                </a:rPr>
                <a:t>dalam produk dan pelayanan kami, dengan berusaha keras menyediakan produk dan pelayanan yang bebas dari kecacatan kepada para pelanggan kami.</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Tanggung jawab </a:t>
              </a:r>
              <a:r>
                <a:rPr kumimoji="0" lang="en-US" kern="1200" cap="none" spc="0" normalizeH="0" baseline="0" noProof="0">
                  <a:latin typeface="Times New Roman" panose="02020603050405020304" pitchFamily="18" charset="0"/>
                  <a:ea typeface="+mn-ea"/>
                  <a:cs typeface="Times New Roman" panose="02020603050405020304" pitchFamily="18" charset="0"/>
                </a:rPr>
                <a:t>atas perkataan dan tindakan, menegaskan komitmen untuk melakukan apa yang kami katakan.</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Kepedulian </a:t>
              </a:r>
              <a:r>
                <a:rPr kumimoji="0" lang="en-US" kern="1200" cap="none" spc="0" normalizeH="0" baseline="0" noProof="0">
                  <a:latin typeface="Times New Roman" panose="02020603050405020304" pitchFamily="18" charset="0"/>
                  <a:ea typeface="+mn-ea"/>
                  <a:cs typeface="Times New Roman" panose="02020603050405020304" pitchFamily="18" charset="0"/>
                </a:rPr>
                <a:t>dalam hubungan kami dengan para karyawan dan komunitas yang terpengaruh oleh bisnis kami.</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Keadilan </a:t>
              </a:r>
              <a:r>
                <a:rPr kumimoji="0" lang="en-US" kern="1200" cap="none" spc="0" normalizeH="0" baseline="0" noProof="0">
                  <a:latin typeface="Times New Roman" panose="02020603050405020304" pitchFamily="18" charset="0"/>
                  <a:ea typeface="+mn-ea"/>
                  <a:cs typeface="Times New Roman" panose="02020603050405020304" pitchFamily="18" charset="0"/>
                </a:rPr>
                <a:t>terhadap sesama karyawan kami, pemegang saham, pelanggan dan pemasok melalui ketaatan terhadap semua aturan hukum, peraturan dan kebijakan yang dapat diterapkan, dan standar tinggi dalam berperilaku.</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b="1" kern="1200" cap="none" spc="0" normalizeH="0" baseline="0" noProof="0">
                  <a:latin typeface="Times New Roman" panose="02020603050405020304" pitchFamily="18" charset="0"/>
                  <a:ea typeface="+mn-ea"/>
                  <a:cs typeface="Times New Roman" panose="02020603050405020304" pitchFamily="18" charset="0"/>
                </a:rPr>
                <a:t>Menghormati </a:t>
              </a:r>
              <a:r>
                <a:rPr kumimoji="0" lang="en-US" kern="1200" cap="none" spc="0" normalizeH="0" baseline="0" noProof="0">
                  <a:latin typeface="Times New Roman" panose="02020603050405020304" pitchFamily="18" charset="0"/>
                  <a:ea typeface="+mn-ea"/>
                  <a:cs typeface="Times New Roman" panose="02020603050405020304" pitchFamily="18" charset="0"/>
                </a:rPr>
                <a:t>sesama karyawan kami, pemegang saham, pelanggan dan pemasok sambil menunjukkan keinginan untuk meminta pendapat mereka dan menghargai umpan balik mereka.</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6"/>
              <a:ext cx="7924800" cy="400137"/>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Prinsip-prinsip Etis di Compaq</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50180" name="Group 11"/>
          <p:cNvGrpSpPr/>
          <p:nvPr/>
        </p:nvGrpSpPr>
        <p:grpSpPr>
          <a:xfrm>
            <a:off x="381000" y="533400"/>
            <a:ext cx="8382000" cy="5611813"/>
            <a:chOff x="381000" y="685799"/>
            <a:chExt cx="8382000" cy="5613049"/>
          </a:xfrm>
        </p:grpSpPr>
        <p:sp>
          <p:nvSpPr>
            <p:cNvPr id="10" name="Rectangle 9"/>
            <p:cNvSpPr/>
            <p:nvPr/>
          </p:nvSpPr>
          <p:spPr>
            <a:xfrm>
              <a:off x="381000" y="685799"/>
              <a:ext cx="8382000" cy="561304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535009"/>
              <a:ext cx="8229600" cy="4678674"/>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Kasus Enron dan Arthur Andersen menunjukkan salah satu kerapuhan besar dari pendekatan </a:t>
              </a:r>
              <a:r>
                <a:rPr kumimoji="0" lang="en-US" i="1" kern="1200" cap="none" spc="0" normalizeH="0" baseline="0" noProof="0">
                  <a:latin typeface="Times New Roman" panose="02020603050405020304" pitchFamily="18" charset="0"/>
                  <a:ea typeface="+mn-ea"/>
                  <a:cs typeface="Times New Roman" panose="02020603050405020304" pitchFamily="18" charset="0"/>
                </a:rPr>
                <a:t>konsekuensialis</a:t>
              </a:r>
              <a:r>
                <a:rPr kumimoji="0" lang="en-US" kern="1200" cap="none" spc="0" normalizeH="0" baseline="0" noProof="0">
                  <a:latin typeface="Times New Roman" panose="02020603050405020304" pitchFamily="18" charset="0"/>
                  <a:ea typeface="+mn-ea"/>
                  <a:cs typeface="Times New Roman" panose="02020603050405020304" pitchFamily="18" charset="0"/>
                </a:rPr>
                <a:t>.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Para penganut utilitarianisme berhak menyatakan bahwa para auditor Andersen tidak mengambil keputusan berdasarkan prinsip-prinsip etis utilitarianisme yang ketat. Para auditor Andersen seharusnya benar-benar menghitung konsekuensi keseluruhan dari keputusan mereka, sebagaimana yang diwajibkan oleh utilitarianisme. Para auditor itu menghitung konsekuensi-konsekuensinya, tetapi hanya bagi perusahaannya dan bagi kebahagiaannya </a:t>
              </a:r>
              <a:r>
                <a:rPr kumimoji="0" lang="en-US" i="1" kern="1200" cap="none" spc="0" normalizeH="0" baseline="0" noProof="0">
                  <a:latin typeface="Times New Roman" panose="02020603050405020304" pitchFamily="18" charset="0"/>
                  <a:ea typeface="+mn-ea"/>
                  <a:cs typeface="Times New Roman" panose="02020603050405020304" pitchFamily="18" charset="0"/>
                </a:rPr>
                <a:t>sendiri</a:t>
              </a:r>
              <a:r>
                <a:rPr kumimoji="0" lang="en-US" kern="1200" cap="none" spc="0" normalizeH="0" baseline="0" noProof="0">
                  <a:latin typeface="Times New Roman" panose="02020603050405020304" pitchFamily="18" charset="0"/>
                  <a:ea typeface="+mn-ea"/>
                  <a:cs typeface="Times New Roman" panose="02020603050405020304" pitchFamily="18" charset="0"/>
                </a:rPr>
                <a:t>.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Ini menunjukkan sulitnya menghitung konsekuensi-konsekuensi. Karena sangat sulit untuk mengetahui semua konsekuensi dari tindakan kita, kita akan selalu tergoda untuk hanya mempertimbangkan berbagai konsekuensi itu terhadap diri sendiri dan pemegang kepentingan yang memiliki hubungan dekat dengan kita, secara profesional maupun pribadi.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Untuk menghindari bergesernya pertimbangan konsekuensi secara keseluruhan menjadi pertimbangan atas berbagai konsekuensi yang sangat individualistis dan egoistis (serta tidak etis), etika </a:t>
              </a:r>
              <a:r>
                <a:rPr kumimoji="0" lang="en-US" i="1" kern="1200" cap="none" spc="0" normalizeH="0" baseline="0" noProof="0">
                  <a:latin typeface="Times New Roman" panose="02020603050405020304" pitchFamily="18" charset="0"/>
                  <a:ea typeface="+mn-ea"/>
                  <a:cs typeface="Times New Roman" panose="02020603050405020304" pitchFamily="18" charset="0"/>
                </a:rPr>
                <a:t>deontologis </a:t>
              </a:r>
              <a:r>
                <a:rPr kumimoji="0" lang="en-US" kern="1200" cap="none" spc="0" normalizeH="0" baseline="0" noProof="0">
                  <a:latin typeface="Times New Roman" panose="02020603050405020304" pitchFamily="18" charset="0"/>
                  <a:ea typeface="+mn-ea"/>
                  <a:cs typeface="Times New Roman" panose="02020603050405020304" pitchFamily="18" charset="0"/>
                </a:rPr>
                <a:t>menyarankan kita untuk </a:t>
              </a:r>
              <a:r>
                <a:rPr kumimoji="0" lang="en-US" i="1" kern="1200" cap="none" spc="0" normalizeH="0" baseline="0" noProof="0">
                  <a:latin typeface="Times New Roman" panose="02020603050405020304" pitchFamily="18" charset="0"/>
                  <a:ea typeface="+mn-ea"/>
                  <a:cs typeface="Times New Roman" panose="02020603050405020304" pitchFamily="18" charset="0"/>
                </a:rPr>
                <a:t>mengikuti peraturan</a:t>
              </a:r>
              <a:r>
                <a:rPr kumimoji="0" lang="en-US" kern="1200" cap="none" spc="0" normalizeH="0" baseline="0" noProof="0">
                  <a:latin typeface="Times New Roman" panose="02020603050405020304" pitchFamily="18" charset="0"/>
                  <a:ea typeface="+mn-ea"/>
                  <a:cs typeface="Times New Roman" panose="02020603050405020304" pitchFamily="18" charset="0"/>
                </a:rPr>
                <a:t>, apa pun konsekuensinya.</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6"/>
              <a:ext cx="7924800" cy="708181"/>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Peraturan Etis sebagai sebuah Pemeriksaan </a:t>
              </a:r>
              <a:b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atas Berbagai Konsekuensi yang Salah Jalan</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Hak Moral dan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Kewajiban Moral</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2579688"/>
            <a:ext cx="8229600" cy="28305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Menurut etika “</a:t>
            </a: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imperatif kategoris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categorical imperative</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Kant,” kewajiban untuk menghormati martabat manusia dapat dilakukan dalam dua cara: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Bertindak berdasarkan peraturan yang secara universal diterima oleh semua orang.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Memperlakukan semua orang sebagai tujuan pada diri mereka sendiri, bukan sekadar alat untuk mencapai tujuan kita sendiri.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
        <p:nvSpPr>
          <p:cNvPr id="7" name="Rectangle 6"/>
          <p:cNvSpPr/>
          <p:nvPr/>
        </p:nvSpPr>
        <p:spPr>
          <a:xfrm>
            <a:off x="1524000" y="1371600"/>
            <a:ext cx="7162800" cy="12001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Filsuf Jerman abad ke-18, Immanuel Kant, berargumen bahwa terdapat satu prinsip etis yang mendasar: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menghormati martabat setiap manusia</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endPar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52231" name="Picture 2"/>
          <p:cNvPicPr>
            <a:picLocks noChangeAspect="1"/>
          </p:cNvPicPr>
          <p:nvPr/>
        </p:nvPicPr>
        <p:blipFill>
          <a:blip r:embed="rId1"/>
          <a:stretch>
            <a:fillRect/>
          </a:stretch>
        </p:blipFill>
        <p:spPr>
          <a:xfrm>
            <a:off x="533400" y="1462088"/>
            <a:ext cx="885825" cy="900112"/>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p:sp>
        <p:nvSpPr>
          <p:cNvPr id="5427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5" name="Rectangle 4"/>
          <p:cNvSpPr/>
          <p:nvPr/>
        </p:nvSpPr>
        <p:spPr>
          <a:xfrm>
            <a:off x="0" y="0"/>
            <a:ext cx="9144000" cy="1066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192088"/>
            <a:ext cx="1524000" cy="708025"/>
          </a:xfrm>
          <a:prstGeom prst="rect">
            <a:avLst/>
          </a:prstGeom>
          <a:noFill/>
        </p:spPr>
        <p:txBody>
          <a:bodyPr>
            <a:spAutoFit/>
          </a:bodyPr>
          <a:lstStyle/>
          <a:p>
            <a:pPr marR="0" defTabSz="914400" eaLnBrk="1" hangingPunct="1">
              <a:buClrTx/>
              <a:buSzTx/>
              <a:buFontTx/>
              <a:buNone/>
              <a:defRPr/>
            </a:pPr>
            <a:r>
              <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Poin Keputusan</a:t>
            </a:r>
            <a:endParaRPr kumimoji="0" lang="en-US" sz="2000" b="1" kern="1200" cap="none" spc="0" normalizeH="0" baseline="0" noProof="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7" name="TextBox 6"/>
          <p:cNvSpPr txBox="1"/>
          <p:nvPr/>
        </p:nvSpPr>
        <p:spPr>
          <a:xfrm>
            <a:off x="6019800" y="192088"/>
            <a:ext cx="2667000" cy="708025"/>
          </a:xfrm>
          <a:prstGeom prst="rect">
            <a:avLst/>
          </a:prstGeom>
          <a:noFill/>
        </p:spPr>
        <p:txBody>
          <a:bodyPr>
            <a:spAutoFit/>
          </a:bodyPr>
          <a:lstStyle/>
          <a:p>
            <a:pPr marR="0" algn="r" defTabSz="914400" eaLnBrk="1" hangingPunct="1">
              <a:buClrTx/>
              <a:buSzTx/>
              <a:buFontTx/>
              <a:buNone/>
              <a:defRPr/>
            </a:pPr>
            <a:r>
              <a:rPr kumimoji="0" lang="fi-FI"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Apakah Tujuan Membenarkan Cara?</a:t>
            </a:r>
            <a:endParaRPr kumimoji="0" lang="en-US"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43000"/>
            <a:ext cx="8305800" cy="3092450"/>
          </a:xfrm>
          <a:prstGeom prst="rect">
            <a:avLst/>
          </a:prstGeom>
          <a:noFill/>
        </p:spPr>
        <p:txBody>
          <a:bodyPr>
            <a:spAutoFit/>
          </a:bodyPr>
          <a:lstStyle/>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Dengan mempertimbangkan Poin Keputusan sebelumnya mengenai utilitarianisme di bab ini, kita jelajahi pertanyaan mengenai apakah tujuan mencegah serangan teroris terhadap Amerika Serikat membenarkan cara penyiksaan.</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Ingat kembali mengenai kritik yang berargumen bahwa semua orang, bahkan teroris sekalipun, berhak mendapatkan hak dasar atas pengadilan, perwakilan hukum, dan </a:t>
            </a:r>
            <a:r>
              <a:rPr kumimoji="0" lang="en-US" i="1"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due process </a:t>
            </a: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(proses pengadilan yang adil). </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a:p>
            <a:pPr marR="0" defTabSz="914400" eaLnBrk="1" hangingPunct="1">
              <a:spcAft>
                <a:spcPts val="600"/>
              </a:spcAft>
              <a:buClr>
                <a:schemeClr val="accent1"/>
              </a:buClr>
              <a:buSzTx/>
              <a:buFontTx/>
              <a:buNone/>
              <a:defRPr/>
            </a:pPr>
            <a:r>
              <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Sekarang kita melihat pertanyaan ini dari perspektif paham Kant. Apakah hal ini memberikan pengertian dan kemampuan yang lebih baik untuk mengartikulasi dukungan atas argumen kritik ini?</a:t>
            </a:r>
            <a:endParaRPr kumimoji="0" lang="en-US" kern="1200" cap="none" spc="0" normalizeH="0" baseline="0" noProof="0">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grpSp>
        <p:nvGrpSpPr>
          <p:cNvPr id="54280" name="Group 17"/>
          <p:cNvGrpSpPr>
            <a:grpSpLocks noChangeAspect="1"/>
          </p:cNvGrpSpPr>
          <p:nvPr/>
        </p:nvGrpSpPr>
        <p:grpSpPr>
          <a:xfrm>
            <a:off x="4572000" y="4953000"/>
            <a:ext cx="3581400" cy="1068388"/>
            <a:chOff x="2667000" y="533398"/>
            <a:chExt cx="4343400" cy="1295402"/>
          </a:xfrm>
        </p:grpSpPr>
        <p:sp>
          <p:nvSpPr>
            <p:cNvPr id="10" name="Oval 9"/>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Oval 10"/>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Oval 11"/>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Hak Moral dan </a:t>
            </a:r>
            <a:b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Kewajiban Moral</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60488"/>
            <a:ext cx="8229600" cy="446246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Tradisi etis Barat menyatakan bahwa kapasitas manusia untuk membuat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pilihan yang bebas dan rasional,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tidak hanya bertindak karena insting dan kondisi,</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merupakan karakteristik manusia yang khusus.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12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Maka, manusia dikatakan memiliki kemandirian atau </a:t>
            </a: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otonomi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autonomy</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Manusia disebut sebagai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subjek</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karena memulai tindakan, membuat pilihan, dan bertindak untuk mencapai tujuan sendiri.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Memperlakukan manusia sebagai alat atau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objek</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sama dengan menyangkal karakteristik manusia yang penting dan khusus ini; yang sama artinya dengan menyangkal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kemanusiaan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Keadilan Sosial: </a:t>
            </a:r>
            <a:b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Keadilan sebagai Asas Kesamaan menurut Rawls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60488"/>
            <a:ext cx="8229600" cy="401637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Sebuah keputusan yang adil adalah keputusan yang tidak memihak.</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Ide “posisi asali” menyatakan keharusan untuk mengambil keputusan dari balik </a:t>
            </a:r>
            <a:r>
              <a:rPr kumimoji="0" lang="sv-SE"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selubung ketidaktahuan</a:t>
            </a: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endPar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Ini merupakan inti dari teori Rawls, bahwa kesamaan (</a:t>
            </a:r>
            <a:r>
              <a:rPr kumimoji="0" lang="sv-SE"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fairness</a:t>
            </a: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adalah elemen pokok dari sebuah keputusan atau organisasi yang adil. </a:t>
            </a:r>
            <a:endPar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Inilah yang memungkinkan keputusan-keputusan yang diambil dapat kita terima tanpa memedulikan sudut pandang mana keputusan-keputusan itu diambil. </a:t>
            </a:r>
            <a:endPar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Keadilan Sosial: </a:t>
            </a:r>
            <a:b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br>
            <a:r>
              <a:rPr kumimoji="0" lang="fi-FI"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Keadilan sebagai Asas Kesamaan menurut Rawls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60488"/>
            <a:ext cx="8229600" cy="401637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 </a:t>
            </a:r>
            <a:r>
              <a:rPr kumimoji="0" lang="sv-SE"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keadilan sosial </a:t>
            </a: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sv-SE"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social justice</a:t>
            </a: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yang berdasarkan atas asas kesamaan (</a:t>
            </a:r>
            <a:r>
              <a:rPr kumimoji="0" lang="sv-SE"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fairness</a:t>
            </a:r>
            <a:r>
              <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menurut filsuf Amerika, John Rawls, menawarkan versi kontemporer dari teori kontrak sosial yang memahami peraturan etis dasar sebagai bagian dari sebuah kontrak implisit yang diperlukan untuk memastikan kerja sama sosial.</a:t>
            </a:r>
            <a:endParaRPr kumimoji="0" lang="sv-SE"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 Rawls mengenai keadilan terdiri dari dua komponen besar:</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metode untuk menentukan prinsip-prinsip keadilan yang seharusnya mengatur masyarakat,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tabLst>
                <a:tab pos="264795" algn="l"/>
              </a:tabLst>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spesifik yang berasal dari metode tersebut.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62468" name="Group 11"/>
          <p:cNvGrpSpPr/>
          <p:nvPr/>
        </p:nvGrpSpPr>
        <p:grpSpPr>
          <a:xfrm>
            <a:off x="381000" y="1066800"/>
            <a:ext cx="8382000" cy="4419600"/>
            <a:chOff x="381000" y="685800"/>
            <a:chExt cx="8382000" cy="4420573"/>
          </a:xfrm>
        </p:grpSpPr>
        <p:sp>
          <p:nvSpPr>
            <p:cNvPr id="10" name="Rectangle 9"/>
            <p:cNvSpPr/>
            <p:nvPr/>
          </p:nvSpPr>
          <p:spPr>
            <a:xfrm>
              <a:off x="381000" y="685800"/>
              <a:ext cx="8382000" cy="44205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89867"/>
              <a:ext cx="8229600" cy="3848054"/>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Jika Anda diperintahkan untuk memotong sepotong kue pai sebelum kedatangan para tamu, Anda tidak akan tahu potongan mana yang akan menjadi milik Anda ketika tamu-tamu Anda dipersilakan untuk mengambil duluan.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Ini merupakan perbandingan dengan mengambil keputusan dari balik selubung ketidaktahuan.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Oleh karena itu, kemungkinannya Anda akan memotong kue pai itu dengan ukuran yang sama besar untuk memastikan bahwa setidaknya Anda mendapatkan potongan kue yang besarnya sama seperti potongan kue orang lain.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Menurut argumen Rawls, ini sama saja dengan distribusi barang dan jasa dalam sebuah kelompok sosial. Jika Anda tidak yakin dengan kelompok mana Anda bergabung ketika tirai hipotesis terangkat, kemungkinannya Anda akan memperlakukan setiap kelompok dengan perhatian dan persamaan hak yang paling besar untuk berjaga-jaga jikalau itu adalah kelompok yang akan menjadi tempat Anda bergabung.</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7"/>
              <a:ext cx="7924800" cy="400138"/>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Demonstrasi dengan Sebuah Diagram Kue</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Keutamaan: Mengambil Keputusan Berdasarkan Integritas dan Karakter</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7" name="Rectangle 6"/>
          <p:cNvSpPr/>
          <p:nvPr/>
        </p:nvSpPr>
        <p:spPr>
          <a:xfrm>
            <a:off x="1600200" y="1371600"/>
            <a:ext cx="7086600" cy="201612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Etika keutamaan/kebaikan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virtue ethics</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adalah sebuah tradisi dalam etika filosofis yang mencari deskripsi detail dan penuh terhadap sifat karakter itu, atau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keutamaan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yang akan membentuk kehidupan manusia yang baik dan utuh. </a:t>
            </a:r>
            <a:endPar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64518" name="Picture 2"/>
          <p:cNvPicPr>
            <a:picLocks noChangeAspect="1"/>
          </p:cNvPicPr>
          <p:nvPr/>
        </p:nvPicPr>
        <p:blipFill>
          <a:blip r:embed="rId1"/>
          <a:stretch>
            <a:fillRect/>
          </a:stretch>
        </p:blipFill>
        <p:spPr>
          <a:xfrm>
            <a:off x="533400" y="1447800"/>
            <a:ext cx="914400" cy="928688"/>
          </a:xfrm>
          <a:prstGeom prst="rect">
            <a:avLst/>
          </a:prstGeom>
          <a:noFill/>
          <a:ln w="9525">
            <a:noFill/>
          </a:ln>
        </p:spPr>
      </p:pic>
      <p:sp>
        <p:nvSpPr>
          <p:cNvPr id="13" name="Rectangle 12"/>
          <p:cNvSpPr/>
          <p:nvPr/>
        </p:nvSpPr>
        <p:spPr>
          <a:xfrm>
            <a:off x="457200" y="3295650"/>
            <a:ext cx="8229600" cy="12001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Etika keutamaan menggeser fokus dari pertanyaan mengenai apa yang seharusnya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dilakukan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seseorang, menjadi berfokus kepada siapa orang yang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dimaksud</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64520" name="Group 17"/>
          <p:cNvGrpSpPr>
            <a:grpSpLocks noChangeAspect="1"/>
          </p:cNvGrpSpPr>
          <p:nvPr/>
        </p:nvGrpSpPr>
        <p:grpSpPr>
          <a:xfrm>
            <a:off x="4572000" y="4953000"/>
            <a:ext cx="3581400" cy="1068388"/>
            <a:chOff x="2667000" y="533398"/>
            <a:chExt cx="4343400" cy="1295402"/>
          </a:xfrm>
        </p:grpSpPr>
        <p:sp>
          <p:nvSpPr>
            <p:cNvPr id="15" name="Oval 14"/>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Oval 15"/>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Oval 16"/>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66564" name="Group 11"/>
          <p:cNvGrpSpPr/>
          <p:nvPr/>
        </p:nvGrpSpPr>
        <p:grpSpPr>
          <a:xfrm>
            <a:off x="381000" y="381000"/>
            <a:ext cx="8382000" cy="5791200"/>
            <a:chOff x="381000" y="685800"/>
            <a:chExt cx="8382000" cy="5792476"/>
          </a:xfrm>
        </p:grpSpPr>
        <p:sp>
          <p:nvSpPr>
            <p:cNvPr id="10" name="Rectangle 9"/>
            <p:cNvSpPr/>
            <p:nvPr/>
          </p:nvSpPr>
          <p:spPr>
            <a:xfrm>
              <a:off x="381000" y="685800"/>
              <a:ext cx="8382000" cy="579247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189868"/>
              <a:ext cx="8229600" cy="5233355"/>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Bahasa keutamaan/kebaikan dan keburukan mungkin terlihat kuno dan aneh bagi para pembaca masa kini, tetapi ini merupakan perspektif dominan mengenai etika di dunia Barat selama berabad-abad.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Orang-orang Yunani kuno mengidentifikasi empat kebaikan pokok: keberanian, sikap tidak berlebih-lebihan/moderat, kebijaksanaan, dan keadilan. Ajaran Kristen awal menggambarkan tiga keutamaan utama yaitu iman, kasih, dan harapan. Para pramuka berjanji agar menjadi orang yang dapat dipercaya, setia, gemar menolong, ramah, sopan santun, baik hati, patuh, ceria, hemat, berani, bersih, dan hormat.</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Menurut para filsuf zaman kuno dan abad pertengahan, kebaikan merepresentasikan sebuah titik tengah dalam keseimbangan, yang berada di antara dua sisi ekstrem yang dianggap sebagai keburukan/ kejahatan. Oleh karena itu, sebagai contoh, orang yang pemberani berada di tengah-tengah keseimbangan di antara sisi dengan keberanian yang terlalu sedikit, yakni kepengecutan, dan sisi dengan keberanian yang terlalu banyak, yakni kenekatan.</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Kebaikan merupakan sifat-sifat karakter, atau kebiasaan, yang dapat menghasilkan hidup yang baik, menyenangkan, dan bermakna. Menerapkan kebaikan dan kebiasaan tersebut, dan bertindak sesuai dengan karakter yang dimiliki, berarti menjalani kehidupan yang berintegritas.</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7"/>
              <a:ext cx="7924800" cy="400138"/>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Keutamaan/Kebaikan dalam Praktik</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Keutamaan: Mengambil Keputusan Berdasarkan Integritas dan Karakter</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49085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Agar dapat memahami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perbedaan</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etika keutamaan dari pendekatan utilitarianisme dan deontologis, pikirkan masalah egoisme.</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accent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Egoisme</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egoism</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adalah sebuah pandangan yang berpendapat bahwa manusia hanya bertindak karena kepentingan pribadinya sendiri.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1905"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Tantangan terbesar dari egoisme dan bagi etika adalah jurang pemisah yang jelas terlihat antara: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71310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kepentingan pribadi dan altruisme (mengutamakan kepentingan orang lain),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71310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motivasi yang “berkaitan dengan diri sendiri” dan motivasi yang “berkaitan dengan orang lain.”</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70660" name="Group 11"/>
          <p:cNvGrpSpPr/>
          <p:nvPr/>
        </p:nvGrpSpPr>
        <p:grpSpPr>
          <a:xfrm>
            <a:off x="381000" y="1066800"/>
            <a:ext cx="8382000" cy="4495800"/>
            <a:chOff x="381000" y="685800"/>
            <a:chExt cx="8382000" cy="4496791"/>
          </a:xfrm>
        </p:grpSpPr>
        <p:sp>
          <p:nvSpPr>
            <p:cNvPr id="10" name="Rectangle 9"/>
            <p:cNvSpPr/>
            <p:nvPr/>
          </p:nvSpPr>
          <p:spPr>
            <a:xfrm>
              <a:off x="381000" y="685800"/>
              <a:ext cx="8382000" cy="449679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524186"/>
              <a:ext cx="8229600" cy="3570995"/>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Tanggung jawab etis mengharuskan kita membatasi tindakan kita pada waktu tertentu karena pertimbangan terhadap kepentingan orang lain.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Namun, beberapa pemikir menyimpulkan bahwa keharusan seperti itu </a:t>
              </a:r>
              <a:r>
                <a:rPr kumimoji="0" lang="en-US" i="1" kern="1200" cap="none" spc="0" normalizeH="0" baseline="0" noProof="0">
                  <a:latin typeface="Times New Roman" panose="02020603050405020304" pitchFamily="18" charset="0"/>
                  <a:ea typeface="+mn-ea"/>
                  <a:cs typeface="Times New Roman" panose="02020603050405020304" pitchFamily="18" charset="0"/>
                </a:rPr>
                <a:t>tidak masuk akal</a:t>
              </a:r>
              <a:r>
                <a:rPr kumimoji="0" lang="en-US" kern="1200" cap="none" spc="0" normalizeH="0" baseline="0" noProof="0">
                  <a:latin typeface="Times New Roman" panose="02020603050405020304" pitchFamily="18" charset="0"/>
                  <a:ea typeface="+mn-ea"/>
                  <a:cs typeface="Times New Roman" panose="02020603050405020304" pitchFamily="18" charset="0"/>
                </a:rPr>
                <a:t>, karena akan menjadi hal yang terlalu berlebihan untuk meminta orang bertindak melawan kepentingan pribadinya, dan </a:t>
              </a:r>
              <a:r>
                <a:rPr kumimoji="0" lang="en-US" i="1" kern="1200" cap="none" spc="0" normalizeH="0" baseline="0" noProof="0">
                  <a:latin typeface="Times New Roman" panose="02020603050405020304" pitchFamily="18" charset="0"/>
                  <a:ea typeface="+mn-ea"/>
                  <a:cs typeface="Times New Roman" panose="02020603050405020304" pitchFamily="18" charset="0"/>
                </a:rPr>
                <a:t>tidak realistis </a:t>
              </a:r>
              <a:r>
                <a:rPr kumimoji="0" lang="en-US" kern="1200" cap="none" spc="0" normalizeH="0" baseline="0" noProof="0">
                  <a:latin typeface="Times New Roman" panose="02020603050405020304" pitchFamily="18" charset="0"/>
                  <a:ea typeface="+mn-ea"/>
                  <a:cs typeface="Times New Roman" panose="02020603050405020304" pitchFamily="18" charset="0"/>
                </a:rPr>
                <a:t>karena bersikap mementingkan diri sendiri adalah bagian dari kodrat manusia.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Filsuf abad ke-20, Ayn Rand, berargumen bahwa sikap mementingkan diri sendiri adalah sebuah kebaikan. Rand menyadari bahwa kepentingan pribadi, yang dipahami dengan benar, terkadang mengharuskan kita untuk membatasi dan mengatur hasrat yang kita miliki. Lebih lanjut, karena kebaikan dari mementingkan kepentingan diri sendiri dapat diterapkan sama pada semua orang, kepentingan pribadi kita dibatasi oleh hak-hak orang lain yang sama.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7"/>
              <a:ext cx="7924800" cy="708181"/>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Apakah Sikap Mementingkan Diri Sendiri adalah Sebuah Kebaikan/Keutamaan?</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Etika Keutamaan: Mengambil Keputusan Berdasarkan Integritas dan Karakter</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432435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Karakter</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berperan dalam perilaku, dan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perilaku</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bisa dibentuk dengan faktor-faktor yang dapat dikendalikan dengan/oleh: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keputusan individu secara sadar,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cara kita tumbuh,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12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lingkungan sosial tempat kita hidup, bekerja, dan belajar.</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Agar kita dapat mengambil tanggung jawab atas </a:t>
            </a:r>
            <a:r>
              <a:rPr kumimoji="0" lang="en-US" sz="24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pilihan karakter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kita, etika keutamaan berusaha memahami: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bagaimana sifat-sifat tersebut dibentuk, </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sifat mana yang meningkatkan dan mana yang mengurangi kehidupan manusia yang berarti, berharga, dan memuaskan.</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grpSp>
        <p:nvGrpSpPr>
          <p:cNvPr id="74756" name="Group 11"/>
          <p:cNvGrpSpPr/>
          <p:nvPr/>
        </p:nvGrpSpPr>
        <p:grpSpPr>
          <a:xfrm>
            <a:off x="381000" y="381000"/>
            <a:ext cx="8382000" cy="5867400"/>
            <a:chOff x="381000" y="685800"/>
            <a:chExt cx="8382000" cy="5868694"/>
          </a:xfrm>
        </p:grpSpPr>
        <p:sp>
          <p:nvSpPr>
            <p:cNvPr id="10" name="Rectangle 9"/>
            <p:cNvSpPr/>
            <p:nvPr/>
          </p:nvSpPr>
          <p:spPr>
            <a:xfrm>
              <a:off x="381000" y="685800"/>
              <a:ext cx="8382000" cy="586869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798955" marR="0" lvl="0" indent="-1622425" algn="l" defTabSz="914400" rtl="0" eaLnBrk="1" fontAlgn="base" latinLnBrk="0" hangingPunct="1">
                <a:lnSpc>
                  <a:spcPct val="100000"/>
                </a:lnSpc>
                <a:spcBef>
                  <a:spcPct val="0"/>
                </a:spcBef>
                <a:spcAft>
                  <a:spcPct val="0"/>
                </a:spcAft>
                <a:buClrTx/>
                <a:buSzTx/>
                <a:buFontTx/>
                <a:buNone/>
                <a:defRPr/>
              </a:pPr>
              <a:endParaRPr kumimoji="0" lang="sv-SE" sz="18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8" name="TextBox 7"/>
            <p:cNvSpPr txBox="1"/>
            <p:nvPr/>
          </p:nvSpPr>
          <p:spPr>
            <a:xfrm>
              <a:off x="457200" y="1230513"/>
              <a:ext cx="8229600" cy="5233356"/>
            </a:xfrm>
            <a:prstGeom prst="rect">
              <a:avLst/>
            </a:prstGeom>
            <a:solidFill>
              <a:schemeClr val="bg1"/>
            </a:solidFill>
            <a:ln>
              <a:noFill/>
            </a:ln>
          </p:spPr>
          <p:txBody>
            <a:bodyPr numCol="2" spcCol="180000">
              <a:spAutoFit/>
            </a:bodyPr>
            <a:lstStyle/>
            <a:p>
              <a:pPr marR="0" defTabSz="914400" eaLnBrk="1" hangingPunct="1">
                <a:spcAft>
                  <a:spcPts val="600"/>
                </a:spcAft>
                <a:buClrTx/>
                <a:buSzTx/>
                <a:buFontTx/>
                <a:buNone/>
                <a:defRPr/>
              </a:pPr>
              <a:r>
                <a:rPr kumimoji="0" lang="en-US" i="1" kern="1200" cap="none" spc="0" normalizeH="0" baseline="0" noProof="0">
                  <a:latin typeface="Times New Roman" panose="02020603050405020304" pitchFamily="18" charset="0"/>
                  <a:ea typeface="+mn-ea"/>
                  <a:cs typeface="Times New Roman" panose="02020603050405020304" pitchFamily="18" charset="0"/>
                </a:rPr>
                <a:t>Meno</a:t>
              </a:r>
              <a:r>
                <a:rPr kumimoji="0" lang="en-US" kern="1200" cap="none" spc="0" normalizeH="0" baseline="0" noProof="0">
                  <a:latin typeface="Times New Roman" panose="02020603050405020304" pitchFamily="18" charset="0"/>
                  <a:ea typeface="+mn-ea"/>
                  <a:cs typeface="Times New Roman" panose="02020603050405020304" pitchFamily="18" charset="0"/>
                </a:rPr>
                <a:t>, dialog terkenal yang dibuat oleh Plato, dibuka dengan pertanyaan dari karakter yang menjadi judul dialog ini kepada Socrates: Dapatkah kebaikan/keutamaan diajarkan?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Meno mengajukan pertanyaan itu dalam dua alternatif: Apakah kebaikan itu didapatkan dengan cara diajarkan atau didapatkan secara naluriah. Dalam istilah modern, apakah hal itu didapatkan melalui pendidikan atau secara alamiah, faktor lingkungan atau keturunan.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Setiap orang memiliki potensi alamiah untuk menjadi orang berbudi tinggi, belajar dari lingkungan sekitar merupakan bagian dari proses ini. Kebaikan merupakan kebiasaan, dan memperoleh kebiasaan apa pun merupakan perkembangan yang tidak kentara dan kompleks. Namun, pada akhirnya, kebaikan harus dibangun oleh setiap orang melalui sebuah proses kompleks dari pemikiran, penalaran, praktik, dan pengamatan pribadi, begitu juga penguatan dan pengondisian sosial. </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a:p>
              <a:pPr marR="0" defTabSz="914400" eaLnBrk="1" hangingPunct="1">
                <a:spcAft>
                  <a:spcPts val="600"/>
                </a:spcAft>
                <a:buClrTx/>
                <a:buSzTx/>
                <a:buFontTx/>
                <a:buNone/>
                <a:defRPr/>
              </a:pPr>
              <a:r>
                <a:rPr kumimoji="0" lang="en-US" kern="1200" cap="none" spc="0" normalizeH="0" baseline="0" noProof="0">
                  <a:latin typeface="Times New Roman" panose="02020603050405020304" pitchFamily="18" charset="0"/>
                  <a:ea typeface="+mn-ea"/>
                  <a:cs typeface="Times New Roman" panose="02020603050405020304" pitchFamily="18" charset="0"/>
                </a:rPr>
                <a:t>Institusi-institusi bisnis menyadari bahwa pembentukan karakter merupakan hal yang sulit dan tidak dapat dihindari. Para karyawan masuk dengan sifat karakter dan kebiasaan tertentu, dan ini dapat dibentuk dan diperkuat di tempat kerja. Merancang sebuah tempat kerja, menciptakan sebuah budaya perusahaan, untuk memperkuat kebaikan dan mengurangi keburukan merupakan salah satu tantangan paling besar bagi sebuah bisnis etis.</a:t>
              </a:r>
              <a:endParaRPr kumimoji="0" lang="en-US" kern="1200" cap="none" spc="0" normalizeH="0" baseline="0" noProof="0">
                <a:latin typeface="Times New Roman" panose="02020603050405020304" pitchFamily="18" charset="0"/>
                <a:ea typeface="+mn-ea"/>
                <a:cs typeface="Times New Roman" panose="02020603050405020304" pitchFamily="18" charset="0"/>
              </a:endParaRPr>
            </a:p>
          </p:txBody>
        </p:sp>
        <p:sp>
          <p:nvSpPr>
            <p:cNvPr id="11" name="TextBox 10"/>
            <p:cNvSpPr txBox="1"/>
            <p:nvPr/>
          </p:nvSpPr>
          <p:spPr>
            <a:xfrm>
              <a:off x="609600" y="739787"/>
              <a:ext cx="7924800" cy="400138"/>
            </a:xfrm>
            <a:prstGeom prst="rect">
              <a:avLst/>
            </a:prstGeom>
            <a:noFill/>
          </p:spPr>
          <p:txBody>
            <a:bodyPr>
              <a:spAutoFit/>
            </a:bodyPr>
            <a:lstStyle/>
            <a:p>
              <a:pPr marL="1798955" marR="0" indent="-1798955" defTabSz="914400" eaLnBrk="1" hangingPunct="1">
                <a:buClrTx/>
                <a:buSzTx/>
                <a:buFontTx/>
                <a:buNone/>
                <a:defRPr/>
              </a:pPr>
              <a:r>
                <a:rPr kumimoji="0" lang="sv-SE" sz="2000" b="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Uji Realitas 	</a:t>
              </a:r>
              <a:r>
                <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Dapatkah Kebaikan/Keutamaan Diajarkan?</a:t>
              </a:r>
              <a:endParaRPr kumimoji="0" lang="sv-SE" sz="2000" b="1" i="1" kern="1200" cap="none" spc="0" normalizeH="0" baseline="0" noProof="0">
                <a:solidFill>
                  <a:schemeClr val="bg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Peninjauan Kembali Sebuah Model Pengambilan Keputusan untuk Etika Bisnis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3124200"/>
          </a:xfrm>
          <a:prstGeom prst="rect">
            <a:avLst/>
          </a:prstGeom>
        </p:spPr>
        <p:txBody>
          <a:bodyPr>
            <a:spAutoFit/>
          </a:bodyPr>
          <a:lstStyle/>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Menentukan fakta-fakta.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Kumpulkan semua fakta yang relevan. Sangat penting pada tahapan ini agar kita tidak mengumpulkan fakta-fakta yang hanya mendukung satu hasil tertentu, yang akan mebuat keputusan kita secara tidak sengaja menjadi bias.</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Mengidentifikasi isu etis yang terlibat.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Apa dimensi etikanya? Apa isu etisnya? Terkadang kita bahkan tidak menyadari dilema etisnya. Hindari miopi normatif.</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76806" name="Group 17"/>
          <p:cNvGrpSpPr>
            <a:grpSpLocks noChangeAspect="1"/>
          </p:cNvGrpSpPr>
          <p:nvPr/>
        </p:nvGrpSpPr>
        <p:grpSpPr>
          <a:xfrm>
            <a:off x="4572000" y="4953000"/>
            <a:ext cx="3581400" cy="1068388"/>
            <a:chOff x="2667000" y="533398"/>
            <a:chExt cx="4343400" cy="1295402"/>
          </a:xfrm>
        </p:grpSpPr>
        <p:sp>
          <p:nvSpPr>
            <p:cNvPr id="8" name="Oval 7"/>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Oval 8"/>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Peninjauan Kembali Sebuah Model Pengambilan Keputusan untuk Etika Bisnis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3416300"/>
          </a:xfrm>
          <a:prstGeom prst="rect">
            <a:avLst/>
          </a:prstGeom>
        </p:spPr>
        <p:txBody>
          <a:bodyPr>
            <a:spAutoFit/>
          </a:bodyPr>
          <a:lstStyle/>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startAt="3"/>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Mengidentifikasi para pemegang kepentingan.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Siapa yang akan terkena dampak dari keputusan ini? Bagaimana hubungan mereka, prioritas mereka bagi saya, dan apa daya mereka terhadap hasil atau keputusan saya? Siapa yang memiliki kepentingan terhadap hasil akhir? Jangan batasi penyelidikan Anda hanya kepada pemegang kepentingan di mana Anda merasa bahwa Anda memiliki kewajiban kepada mereka; terkadang sebuah kewajiban timbul sebagai hasil dari  dampak.</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78854" name="Group 17"/>
          <p:cNvGrpSpPr>
            <a:grpSpLocks noChangeAspect="1"/>
          </p:cNvGrpSpPr>
          <p:nvPr/>
        </p:nvGrpSpPr>
        <p:grpSpPr>
          <a:xfrm>
            <a:off x="4572000" y="4953000"/>
            <a:ext cx="3581400" cy="1068388"/>
            <a:chOff x="2667000" y="533398"/>
            <a:chExt cx="4343400" cy="1295402"/>
          </a:xfrm>
        </p:grpSpPr>
        <p:sp>
          <p:nvSpPr>
            <p:cNvPr id="8" name="Oval 7"/>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Oval 8"/>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Peninjauan Kembali Sebuah Model Pengambilan Keputusan untuk Etika Bisnis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2678113"/>
          </a:xfrm>
          <a:prstGeom prst="rect">
            <a:avLst/>
          </a:prstGeom>
        </p:spPr>
        <p:txBody>
          <a:bodyPr>
            <a:spAutoFit/>
          </a:bodyPr>
          <a:lstStyle/>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startAt="4"/>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Pikirkanlah alternatif yang tersedia.</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Lakukan “imajinasi moral”. Apakah ada cara kreatif untuk menyelesaikan konflik? Jangan hanya menyelidiki pilihan-pilihan yang sudah jelas, tetapi selidikilah juga pilihan-pilihan yang kurang jelas dan yang membutuhkan pemikiran kreatif dan imajinasi moral untuk menemukannya. Bayangkan bagaimana suatu kondisi dilihat dari sudut pandang orang lain.</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80902" name="Group 17"/>
          <p:cNvGrpSpPr>
            <a:grpSpLocks noChangeAspect="1"/>
          </p:cNvGrpSpPr>
          <p:nvPr/>
        </p:nvGrpSpPr>
        <p:grpSpPr>
          <a:xfrm>
            <a:off x="4572000" y="4953000"/>
            <a:ext cx="3581400" cy="1068388"/>
            <a:chOff x="2667000" y="533398"/>
            <a:chExt cx="4343400" cy="1295402"/>
          </a:xfrm>
        </p:grpSpPr>
        <p:sp>
          <p:nvSpPr>
            <p:cNvPr id="8" name="Oval 7"/>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Oval 8"/>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Peninjauan Kembali Sebuah Model Pengambilan Keputusan untuk Etika Bisnis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3124200"/>
          </a:xfrm>
          <a:prstGeom prst="rect">
            <a:avLst/>
          </a:prstGeom>
        </p:spPr>
        <p:txBody>
          <a:bodyPr>
            <a:spAutoFit/>
          </a:bodyPr>
          <a:lstStyle/>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startAt="5"/>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Pertimbangkanlah bagaimana sebuah keputusan bepengaruh kepada para pemegang kepentingan.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Lihatlah dari sudut pandang orang lain yang terlibat. Bagaimana setiap pemegang kepentingan dipengaruhi oleh keputusan saya? Bayangkanlah sebuah keputusan yang akan dapat diterima oleh semua pihak. Bandingkan dan pertimbangkanlah setiap alternatif itu: Teori dan tradisi etis dapat sangat membantu pada tahapan ini.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82950" name="Group 17"/>
          <p:cNvGrpSpPr>
            <a:grpSpLocks noChangeAspect="1"/>
          </p:cNvGrpSpPr>
          <p:nvPr/>
        </p:nvGrpSpPr>
        <p:grpSpPr>
          <a:xfrm>
            <a:off x="4572000" y="4953000"/>
            <a:ext cx="3581400" cy="1068388"/>
            <a:chOff x="2667000" y="533398"/>
            <a:chExt cx="4343400" cy="1295402"/>
          </a:xfrm>
        </p:grpSpPr>
        <p:sp>
          <p:nvSpPr>
            <p:cNvPr id="13" name="Oval 12"/>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Oval 13"/>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Oval 14"/>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TextBox 5"/>
          <p:cNvSpPr txBox="1"/>
          <p:nvPr/>
        </p:nvSpPr>
        <p:spPr>
          <a:xfrm>
            <a:off x="457200" y="304800"/>
            <a:ext cx="8229600" cy="954088"/>
          </a:xfrm>
          <a:prstGeom prst="rect">
            <a:avLst/>
          </a:prstGeom>
          <a:noFill/>
        </p:spPr>
        <p:txBody>
          <a:bodyPr>
            <a:spAutoFit/>
          </a:bodyPr>
          <a:lstStyle/>
          <a:p>
            <a:pPr marR="0" defTabSz="914400" eaLnBrk="1" hangingPunct="1">
              <a:buClrTx/>
              <a:buSzTx/>
              <a:buFontTx/>
              <a:buNone/>
              <a:defRPr/>
            </a:pPr>
            <a:r>
              <a:rPr kumimoji="0" lang="en-US" sz="2800" b="1"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rPr>
              <a:t>Peninjauan Kembali Sebuah Model Pengambilan Keputusan untuk Etika Bisnis</a:t>
            </a:r>
            <a:endParaRPr kumimoji="0" lang="en-US" sz="2800" kern="1200" cap="none" spc="0" normalizeH="0" baseline="0" noProof="0">
              <a:solidFill>
                <a:schemeClr val="tx2">
                  <a:lumMod val="60000"/>
                  <a:lumOff val="40000"/>
                </a:schemeClr>
              </a:solidFill>
              <a:latin typeface="Times New Roman" panose="02020603050405020304" pitchFamily="18" charset="0"/>
              <a:ea typeface="+mn-ea"/>
              <a:cs typeface="Times New Roman" panose="02020603050405020304" pitchFamily="18" charset="0"/>
            </a:endParaRPr>
          </a:p>
        </p:txBody>
      </p:sp>
      <p:sp>
        <p:nvSpPr>
          <p:cNvPr id="12" name="Rectangle 11"/>
          <p:cNvSpPr/>
          <p:nvPr/>
        </p:nvSpPr>
        <p:spPr>
          <a:xfrm>
            <a:off x="457200" y="1371600"/>
            <a:ext cx="8229600" cy="4678363"/>
          </a:xfrm>
          <a:prstGeom prst="rect">
            <a:avLst/>
          </a:prstGeom>
        </p:spPr>
        <p:txBody>
          <a:bodyPr>
            <a:spAutoFit/>
          </a:bodyPr>
          <a:lstStyle/>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startAt="6"/>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Panduan.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Dapatkah Anda membahas kasus ini dengan orang lain yang terkait? Dapatkah Anda mengumpulkan berbagai opini dan perspektif tambahan? Apakah ada petunjuk, aturan, atau sumber eksternal lainnya yang dapat membantu menyelesaikan dilema ini?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457200" marR="0" lvl="0" indent="-457200" algn="l" defTabSz="914400" rtl="0" eaLnBrk="1" fontAlgn="base" latinLnBrk="0" hangingPunct="1">
              <a:lnSpc>
                <a:spcPct val="100000"/>
              </a:lnSpc>
              <a:spcBef>
                <a:spcPct val="0"/>
              </a:spcBef>
              <a:spcAft>
                <a:spcPts val="600"/>
              </a:spcAft>
              <a:buClr>
                <a:schemeClr val="accent1"/>
              </a:buClr>
              <a:buSzTx/>
              <a:buFont typeface="+mj-lt"/>
              <a:buAutoNum type="arabicPeriod" startAt="6"/>
              <a:defRPr/>
            </a:pPr>
            <a:r>
              <a:rPr kumimoji="0" 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Penilaian. </a:t>
            </a:r>
            <a:r>
              <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Sudahkah Anda membuat mekanisme untuk menilai keputusan Anda dan membuat modifikasi yang mungkin dilakukan, jika diperlukan? Pastikanlah Anda mempelajari setiap keputusan dan menggunakan pengetahuan ini ketika Anda menghadapi keputusan yang sama di masa depan atau ketika terjadi perubahan atas situasi yang sekarang sedang Anda hadapi.</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457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87043"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7045" name="TextBox 5"/>
          <p:cNvSpPr txBox="1"/>
          <p:nvPr/>
        </p:nvSpPr>
        <p:spPr>
          <a:xfrm>
            <a:off x="609600" y="304800"/>
            <a:ext cx="7924800" cy="46196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FontTx/>
              <a:buNone/>
            </a:pPr>
            <a:r>
              <a:rPr sz="2000" b="1" dirty="0">
                <a:solidFill>
                  <a:schemeClr val="bg1"/>
                </a:solidFill>
                <a:latin typeface="Times New Roman" panose="02020603050405020304" pitchFamily="18" charset="0"/>
                <a:cs typeface="Times New Roman" panose="02020603050405020304" pitchFamily="18" charset="0"/>
              </a:rPr>
              <a:t>Bacaan  </a:t>
            </a:r>
            <a:r>
              <a:rPr sz="2400" b="1" dirty="0">
                <a:solidFill>
                  <a:schemeClr val="bg1"/>
                </a:solidFill>
                <a:latin typeface="Arial" panose="020B0604020202020204" pitchFamily="34" charset="0"/>
                <a:cs typeface="Arial" panose="020B0604020202020204" pitchFamily="34" charset="0"/>
              </a:rPr>
              <a:t>3-1</a:t>
            </a:r>
            <a:endParaRPr sz="2400" b="1" dirty="0">
              <a:solidFill>
                <a:schemeClr val="bg1"/>
              </a:solidFill>
              <a:latin typeface="Arial" panose="020B0604020202020204" pitchFamily="34" charset="0"/>
              <a:ea typeface="Arial" panose="020B0604020202020204" pitchFamily="34" charset="0"/>
            </a:endParaRPr>
          </a:p>
        </p:txBody>
      </p:sp>
      <p:sp>
        <p:nvSpPr>
          <p:cNvPr id="7" name="Rectangle 6"/>
          <p:cNvSpPr/>
          <p:nvPr/>
        </p:nvSpPr>
        <p:spPr>
          <a:xfrm>
            <a:off x="457200" y="838200"/>
            <a:ext cx="8229600" cy="535463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fi-FI"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Pembenaran atas Hak-Hak Asasi Manusia</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1200"/>
              </a:spcAft>
              <a:buClrTx/>
              <a:buSzTx/>
              <a:buFontTx/>
              <a:buNone/>
              <a:defRPr/>
            </a:pPr>
            <a:r>
              <a:rPr kumimoji="0" lang="en-US" sz="18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Denis G. Arnold </a:t>
            </a:r>
            <a:endParaRPr kumimoji="0" lang="en-US" sz="18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Hak-hak asasi manusia merupakan hak moral yang berlaku untuk semua orang di semua negara, sehingga hak asasi manusia dikatakan tidak dapat dicabut. Agar dapat berpikir mengenai hak-hak asasi manusia secara bermakna, kita perlu menjawab pertanyaan-pertanyaan filosofis tertentu mengenai sifat dasarnya.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Bagaimana hak asasi manusia dapat dibenarkan?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Para ahli teori dengan kisaran komitmen yang luas telah sepakat bahwa orang menikmati hak asasi atas kebebasan individu, dan orang lain memiliki tugas untuk tidak membatasi atau menghambat kebebasan orang lain tanpa pembenaran yang kuat. Hak ini didasarkan pada ungkapan terkenal dari prinsip Kant: Moralitas mengharuskan kita menghormati orang lain. Kant menyediakan sebuah pembelaan untuk menopang doktrin menghormati orang lain: </a:t>
            </a:r>
            <a:r>
              <a:rPr kumimoji="0" lang="sv-SE"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Menghormati orang lain mengharuskan orang menahan dirinya untuk tidak ikut campur tangan terhadap keputusan dan perbuatan mereka.</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228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89091"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Rectangle 6"/>
          <p:cNvSpPr/>
          <p:nvPr/>
        </p:nvSpPr>
        <p:spPr>
          <a:xfrm>
            <a:off x="457200" y="646113"/>
            <a:ext cx="8229600" cy="455453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Apa saja hak asasi manusia spesifik yang ada?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Alih-alih memulai dengan tuntutan terhadap hak-hak, pengikut Kant memulai dengan kewajiban-kewajiban untuk menghormati orang lain. Menghormati orang lain melibatkan kewajiban-kewajiban negatif, seperti menahan diri dari menggunakan orang lain semata-mata hanya sebagai alat, melalui kekuatan fisik, kekerasan, atau manipulasi, maupun kewajiban-kewajiban positif seperti menyokong  esehatan fisik dan pengembangan kapasitas dasar manusia. Dalam hubungan yang baik dengan seorang pengemban kewajiban, orang-orang secara rasional telah memiliki pembenaran untuk menuntut hak kepada pengemban kewajiban tersebut.</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Bagaimana hak asasi manusia berbeda dari hak lainnya, seperti hak hukum?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Hak asasi manusia berbeda dari hak hukum dalam arti bahwa, tidak seperti hak hukum, eksistensi hak asasi manusia tidak bergantung kepada institusi mana pun.</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457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91139"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1141" name="TextBox 5"/>
          <p:cNvSpPr txBox="1"/>
          <p:nvPr/>
        </p:nvSpPr>
        <p:spPr>
          <a:xfrm>
            <a:off x="609600" y="304800"/>
            <a:ext cx="7924800" cy="46196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FontTx/>
              <a:buNone/>
            </a:pPr>
            <a:r>
              <a:rPr sz="2000" b="1" dirty="0">
                <a:solidFill>
                  <a:schemeClr val="bg1"/>
                </a:solidFill>
                <a:latin typeface="Times New Roman" panose="02020603050405020304" pitchFamily="18" charset="0"/>
                <a:cs typeface="Times New Roman" panose="02020603050405020304" pitchFamily="18" charset="0"/>
              </a:rPr>
              <a:t>Bacaan  </a:t>
            </a:r>
            <a:r>
              <a:rPr sz="2400" b="1" dirty="0">
                <a:solidFill>
                  <a:schemeClr val="bg1"/>
                </a:solidFill>
                <a:latin typeface="Arial" panose="020B0604020202020204" pitchFamily="34" charset="0"/>
                <a:cs typeface="Arial" panose="020B0604020202020204" pitchFamily="34" charset="0"/>
              </a:rPr>
              <a:t>3-2</a:t>
            </a:r>
            <a:endParaRPr sz="2400" b="1" dirty="0">
              <a:solidFill>
                <a:schemeClr val="bg1"/>
              </a:solidFill>
              <a:latin typeface="Arial" panose="020B0604020202020204" pitchFamily="34" charset="0"/>
              <a:ea typeface="Arial" panose="020B0604020202020204" pitchFamily="34" charset="0"/>
            </a:endParaRPr>
          </a:p>
        </p:txBody>
      </p:sp>
      <p:sp>
        <p:nvSpPr>
          <p:cNvPr id="7" name="Rectangle 6"/>
          <p:cNvSpPr/>
          <p:nvPr/>
        </p:nvSpPr>
        <p:spPr>
          <a:xfrm>
            <a:off x="457200" y="838200"/>
            <a:ext cx="8229600" cy="543242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fi-FI"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Apakah CEO Mendapat Bayaran Terlalu Besar?</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1200"/>
              </a:spcAft>
              <a:buClrTx/>
              <a:buSzTx/>
              <a:buFontTx/>
              <a:buNone/>
              <a:defRPr/>
            </a:pPr>
            <a:r>
              <a:rPr kumimoji="0" lang="en-US" sz="18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Jeffrey Moriarty </a:t>
            </a:r>
            <a:endParaRPr kumimoji="0" lang="en-US" sz="18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Berdasarkan “</a:t>
            </a: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pandangan kesepakatan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agreement view</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harga yang pantas bagi suatu barang didapat dari negosiasi langsung antara pembeli dan penjual yang sama-sama mendapatkan informasi. Kecuali ada ketidaksempurnaan (kecurangan, penggunaan kekerasan) dalam proses tawar-menawar, upah yang disepakati disebut sebagai upah yang pantas.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Pandangan ganjaran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desert view</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menyerukan digunakannya standar independen untuk keadilan dalam upah. Upah yang berhak diterima oleh seseorang tergantung dari fakta-fakta yang terkait dengan pekerjaan (tingkat kesulitan, tanggung jawab), kinerja orang tersebut (seberapa besar usaha yang dikeluarkan, seberapa besar kontribusi terhadap perusahaan), atau keduanya.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Pandangan kegunaan/utilitas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utility view</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memahami upah tidak sebagai penghargaan atas pekerjaan di masa lalu, tetapi insentif bagi pekerjaan di masa depan. Maka, upah bertujuan memaksimalkan kesejahteraan perusahaan dengan menarik, mempertahankan, dan memotivasi pekerja yang berbakat.</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228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93187"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Rectangle 6"/>
          <p:cNvSpPr/>
          <p:nvPr/>
        </p:nvSpPr>
        <p:spPr>
          <a:xfrm>
            <a:off x="457200" y="646113"/>
            <a:ext cx="8229600" cy="555466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Sikap independen para direktur terhadap CEOnya terkompromikan oleh: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Rasa terima kasih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Pekerjaan anggota dewan merupakan pekerjaan yang bergengsi, menguntungkan, dan ringan.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Kepentingan pribadi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Untuk menentukan berapa banyak yang akan dibayarkan kepada CEO mereka, biasanya anggota dewan akan mencari tahu berapa banyak yang dibayar perusahaan pesaing kepada CEO-nya. CEO dan direktur juga memiliki kepentingan pribadi untuk menaikkan bayaran CEO yang mereka ajak untuk bernegosiasi.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Tidak adanya alasan bagi direksi untuk lebih memihak para pemegang saham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Karena para pemegang saham membayar CEO dengan uang sendiri, mereka lebih cenderung tidak membayar lebih banyak. Sebaliknya, direksi tidak membayar CEO dengan uang mereka sendiri.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60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Untuk menentukan apakah CEO berhak mendapatkan gaji besar, kita harus merumuskan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teori ganjaran mengenai upah</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Dua masalah yang akan dihadapi: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mengidentifikasi standar kepantasan,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987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mencocokkan tingkatan ganjaran dengan tingkat upah.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228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95235"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Rectangle 6"/>
          <p:cNvSpPr/>
          <p:nvPr/>
        </p:nvSpPr>
        <p:spPr>
          <a:xfrm>
            <a:off x="457200" y="646113"/>
            <a:ext cx="8229600" cy="3708400"/>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Kebanyakan orang yang mendukung pandangan ganjaran terhadap keadilan dalam upah berpendapat bahwa satu-satunya dasar ganjaran untuk upah adalah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kontribusi produktif</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60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Perusahaan membayar lebih banyak, atau lebih sedikit, untuk posisi pekerjaan tertentu menurut berbagai dasar pemberian ganjaran, antara lain usaha, keahlian, dan tingkat kesulitan (mencakup tingkat stres, tingkat bahaya, risiko, dan keadaan yang tidak menyenangkan).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268605"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Ketika faktor lainnya dianggap sama, para karyawan lebih memilih pekerjaan yang lebih mudah daripada pekerjaan yang lebih sulit, sehingga perusahaan harus membuat faktor yang tidak sama dengan menawarkan gaji lebih besar untuk pekerjaan yang lebih sulit itu.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95238" name="Group 17"/>
          <p:cNvGrpSpPr>
            <a:grpSpLocks noChangeAspect="1"/>
          </p:cNvGrpSpPr>
          <p:nvPr/>
        </p:nvGrpSpPr>
        <p:grpSpPr>
          <a:xfrm>
            <a:off x="4572000" y="4953000"/>
            <a:ext cx="3581400" cy="1068388"/>
            <a:chOff x="2667000" y="533398"/>
            <a:chExt cx="4343400" cy="1295402"/>
          </a:xfrm>
        </p:grpSpPr>
        <p:sp>
          <p:nvSpPr>
            <p:cNvPr id="9" name="Oval 8"/>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Oval 10"/>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228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97283"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Rectangle 6"/>
          <p:cNvSpPr/>
          <p:nvPr/>
        </p:nvSpPr>
        <p:spPr>
          <a:xfrm>
            <a:off x="457200" y="646113"/>
            <a:ext cx="8229600" cy="4786313"/>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Para karyawan yang berbakat dan memiliki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motivasi</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menciptakan kekayaan yang lebih besar bagi perusahaan dibandingkan karyawan yang berbakat saja.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60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Tiga cara yang dapat dipertimbangkan dalam membayar CEO agar dapat memaksimalkan kekayaan perusahaan melalui motivasi: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Bayaran itu dapat memotivasi CEO itu sendiri. </a:t>
            </a:r>
            <a:endPar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Para pemilik menginginkan agar harga saham meningkat. Jadi, CEO seharusnya dibayar dengan suatu cara yang membuatnya ingin menaikkan harga saham juga. Umumnya ini dilakukan dengan membayar CEO dalam bentuk saham terbatas dan opsi saham. </a:t>
            </a:r>
            <a:endPar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Dalam hierarki pekerjaan perusahaan, pekerjaan CEO merupakan posisi paling tinggi. Banyak karyawan perusahaan yang menginginkan posisi ini dan akan bekerja keras untuk mendapatkannya, apalagi jika CEO dibayar tinggi  Dampak kenaikan produktivitas ini akan menjadi hal yang menguntungkan bagi perusahaan secara keseluruhan.</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457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99331"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9333" name="TextBox 5"/>
          <p:cNvSpPr txBox="1"/>
          <p:nvPr/>
        </p:nvSpPr>
        <p:spPr>
          <a:xfrm>
            <a:off x="609600" y="304800"/>
            <a:ext cx="7924800" cy="46196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FontTx/>
              <a:buNone/>
            </a:pPr>
            <a:r>
              <a:rPr sz="2000" b="1" dirty="0">
                <a:solidFill>
                  <a:schemeClr val="bg1"/>
                </a:solidFill>
                <a:latin typeface="Times New Roman" panose="02020603050405020304" pitchFamily="18" charset="0"/>
                <a:cs typeface="Times New Roman" panose="02020603050405020304" pitchFamily="18" charset="0"/>
              </a:rPr>
              <a:t>Bacaan  </a:t>
            </a:r>
            <a:r>
              <a:rPr sz="2400" b="1" dirty="0">
                <a:solidFill>
                  <a:schemeClr val="bg1"/>
                </a:solidFill>
                <a:latin typeface="Arial" panose="020B0604020202020204" pitchFamily="34" charset="0"/>
                <a:cs typeface="Arial" panose="020B0604020202020204" pitchFamily="34" charset="0"/>
              </a:rPr>
              <a:t>3-3</a:t>
            </a:r>
            <a:endParaRPr sz="2400" b="1" dirty="0">
              <a:solidFill>
                <a:schemeClr val="bg1"/>
              </a:solidFill>
              <a:latin typeface="Arial" panose="020B0604020202020204" pitchFamily="34" charset="0"/>
              <a:ea typeface="Arial" panose="020B0604020202020204" pitchFamily="34" charset="0"/>
            </a:endParaRPr>
          </a:p>
        </p:txBody>
      </p:sp>
      <p:sp>
        <p:nvSpPr>
          <p:cNvPr id="7" name="Rectangle 6"/>
          <p:cNvSpPr/>
          <p:nvPr/>
        </p:nvSpPr>
        <p:spPr>
          <a:xfrm>
            <a:off x="457200" y="838200"/>
            <a:ext cx="8229600" cy="5386388"/>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1200"/>
              </a:spcAft>
              <a:buClrTx/>
              <a:buSzTx/>
              <a:buFontTx/>
              <a:buNone/>
              <a:defRPr/>
            </a:pPr>
            <a:r>
              <a:rPr kumimoji="0" lang="fi-FI"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Caux untuk Bisnis</a:t>
            </a:r>
            <a:endParaRPr kumimoji="0" lang="en-US" sz="24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Dokumen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Caux Round Table</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sebagai sebuah pernyataan aspirasi yang bertujuan untuk mengutarakan sebuah standar dunia terhadap perilaku bisnis yang dapat diukur, percaya bahwa komunitas bisnis dunia seharusnya memainkan peran penting dalam meningkatkan kondisi ekonomi dan sosial.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60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Dokumen ini berakar dari dua cita-cita dasar etis: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Konsep Jepang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kyosei</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yang berarti hidup dan bekerja bersama-sama bagi kebaikan bersama, memungkinkan kerja sama dan kesejahteraan bersama untuk dapat berada berdampingan dalam persaingan yang sehat dan adil.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“Martabat manusia” yang merujuk pada kesakralan atau nilai dari setiap orang sebagai tujuan, bukan hanya sebagai alat untuk mencapai tujuan orang lain atau bahkan sebagai petunjuk mayoritas.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600"/>
              </a:spcBef>
              <a:spcAft>
                <a:spcPts val="600"/>
              </a:spcAft>
              <a:buClr>
                <a:schemeClr val="accent1"/>
              </a:buClr>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Bahasa dan bentuk dari dokumen ini memiliki utang yang substansial kepada </a:t>
            </a: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Minnesota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Principles of Minnesota</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sebuah pernyataan perilaku bisnis dari Minnesota Center for Corporate Responsibility.</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p:nvPr/>
        </p:nvSpPr>
        <p:spPr>
          <a:xfrm>
            <a:off x="533400" y="304800"/>
            <a:ext cx="8077200" cy="228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101379" name="Slide Number Placeholder 1"/>
          <p:cNvSpPr txBox="1">
            <a:spLocks noGrp="1"/>
          </p:cNvSpPr>
          <p:nvPr>
            <p:ph type="sldNum" sz="quarter" idx="12"/>
          </p:nvPr>
        </p:nvSpPr>
        <p:spPr>
          <a:noFill/>
          <a:ln>
            <a:noFill/>
          </a:ln>
        </p:spPr>
        <p:txBody>
          <a:bodyPr anchor="ctr" anchorCtr="0"/>
          <a:p>
            <a:pPr marL="0" indent="0" algn="r" eaLnBrk="1" hangingPunct="1">
              <a:spcBef>
                <a:spcPct val="0"/>
              </a:spcBef>
              <a:buFontTx/>
              <a:buNone/>
            </a:pPr>
            <a:fld id="{9A0DB2DC-4C9A-4742-B13C-FB6460FD3503}" type="slidenum">
              <a:rPr lang="en-US" sz="1200" dirty="0">
                <a:solidFill>
                  <a:srgbClr val="898989"/>
                </a:solidFill>
                <a:cs typeface="Arial" panose="020B0604020202020204" pitchFamily="34" charset="0"/>
              </a:rPr>
            </a:fld>
            <a:endParaRPr lang="en-US" sz="1200" dirty="0">
              <a:solidFill>
                <a:srgbClr val="898989"/>
              </a:solidFill>
              <a:ea typeface="Arial" panose="020B0604020202020204" pitchFamily="34" charset="0"/>
              <a:cs typeface="Arial" panose="020B0604020202020204" pitchFamily="34" charset="0"/>
            </a:endParaRPr>
          </a:p>
        </p:txBody>
      </p:sp>
      <p:sp>
        <p:nvSpPr>
          <p:cNvPr id="4" name="Footer Placeholder 3"/>
          <p:cNvSpPr txBox="1">
            <a:spLocks noGrp="1"/>
          </p:cNvSpPr>
          <p:nvPr>
            <p:ph type="ftr" sz="quarter" idx="11"/>
          </p:nvPr>
        </p:nvSpPr>
        <p:spPr>
          <a:xfrm>
            <a:off x="2819400" y="6356350"/>
            <a:ext cx="35052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BAB </a:t>
            </a: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3</a:t>
            </a: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	ETIKA BISNIS - Hartman &amp; Desjardins</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Rectangle 6"/>
          <p:cNvSpPr/>
          <p:nvPr/>
        </p:nvSpPr>
        <p:spPr>
          <a:xfrm>
            <a:off x="457200" y="646113"/>
            <a:ext cx="8229600" cy="3324225"/>
          </a:xfrm>
          <a:prstGeom prst="rect">
            <a:avLst/>
          </a:prstGeom>
        </p:spPr>
        <p:txBody>
          <a:bodyPr>
            <a:spAutoFit/>
          </a:bodyPr>
          <a:lstStyle/>
          <a:p>
            <a:pPr marL="0" marR="0" lvl="0" indent="0" algn="l" defTabSz="914400" rtl="0" eaLnBrk="1" fontAlgn="base" latinLnBrk="0" hangingPunct="1">
              <a:lnSpc>
                <a:spcPct val="100000"/>
              </a:lnSpc>
              <a:spcBef>
                <a:spcPct val="0"/>
              </a:spcBef>
              <a:spcAft>
                <a:spcPts val="600"/>
              </a:spcAft>
              <a:buClrTx/>
              <a:buSzTx/>
              <a:buFontTx/>
              <a:buNone/>
              <a:defRPr/>
            </a:pP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yang melandasi dialog dan tindakan yang dilakukan oleh para pemimpin perusahaan dalam mencari </a:t>
            </a:r>
            <a:r>
              <a:rPr kumimoji="0" lang="en-US" sz="2000" b="0" i="1"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tanggung jawab bisnis</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yaitu: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s-E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umum   </a:t>
            </a:r>
            <a:r>
              <a:rPr kumimoji="0" lang="es-E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Mencakup: (1) tanggung jawab bisnis, (2)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dampak ekonomi dan sosial yang ditimbulkan bisnis, (3) perilaku bisnis, (4) menghormati peraturan, (5) mendukung perdagangan multilateral, (6) menghormati lingkungan, dan (7) menghindari operasi yang patut dipertanyakan.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a:p>
            <a:pPr marL="363855" marR="0" lvl="0" indent="-268605" algn="l" defTabSz="914400" rtl="0" eaLnBrk="1" fontAlgn="base" latinLnBrk="0" hangingPunct="1">
              <a:lnSpc>
                <a:spcPct val="100000"/>
              </a:lnSpc>
              <a:spcBef>
                <a:spcPct val="0"/>
              </a:spcBef>
              <a:spcAft>
                <a:spcPts val="600"/>
              </a:spcAft>
              <a:buClr>
                <a:schemeClr val="accent1"/>
              </a:buClr>
              <a:buSzTx/>
              <a:buFont typeface="Arial" panose="020B0604020202020204" pitchFamily="34" charset="0"/>
              <a:buChar char="•"/>
              <a:defRPr/>
            </a:pPr>
            <a:r>
              <a:rPr kumimoji="0" lang="en-US" sz="20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Prinsip-prinsip pemegang kepentingan   </a:t>
            </a:r>
            <a:r>
              <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Mencakup (1) pelanggan, (2) karyawan, (3) pemilik/investor, (4) pemasok, (5) pesaing, dan (6) komunitas. </a:t>
            </a:r>
            <a:endParaRPr kumimoji="0" lang="en-US" sz="20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pSp>
        <p:nvGrpSpPr>
          <p:cNvPr id="101382" name="Group 17"/>
          <p:cNvGrpSpPr>
            <a:grpSpLocks noChangeAspect="1"/>
          </p:cNvGrpSpPr>
          <p:nvPr/>
        </p:nvGrpSpPr>
        <p:grpSpPr>
          <a:xfrm>
            <a:off x="4572000" y="4953000"/>
            <a:ext cx="3581400" cy="1068388"/>
            <a:chOff x="2667000" y="533398"/>
            <a:chExt cx="4343400" cy="1295402"/>
          </a:xfrm>
        </p:grpSpPr>
        <p:sp>
          <p:nvSpPr>
            <p:cNvPr id="9" name="Oval 8"/>
            <p:cNvSpPr>
              <a:spLocks noChangeAspect="1"/>
            </p:cNvSpPr>
            <p:nvPr/>
          </p:nvSpPr>
          <p:spPr>
            <a:xfrm flipV="1">
              <a:off x="5714697" y="533398"/>
              <a:ext cx="1295703"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Oval 9"/>
            <p:cNvSpPr>
              <a:spLocks noChangeAspect="1"/>
            </p:cNvSpPr>
            <p:nvPr/>
          </p:nvSpPr>
          <p:spPr>
            <a:xfrm flipV="1">
              <a:off x="2667000" y="533398"/>
              <a:ext cx="1295705"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Oval 10"/>
            <p:cNvSpPr>
              <a:spLocks noChangeAspect="1"/>
            </p:cNvSpPr>
            <p:nvPr/>
          </p:nvSpPr>
          <p:spPr>
            <a:xfrm flipV="1">
              <a:off x="4191811" y="533398"/>
              <a:ext cx="1293779" cy="129540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40079</Words>
  <Application>WPS Presentation</Application>
  <PresentationFormat>On-screen Show (4:3)</PresentationFormat>
  <Paragraphs>557</Paragraphs>
  <Slides>49</Slides>
  <Notes>49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49</vt:i4>
      </vt:variant>
    </vt:vector>
  </HeadingPairs>
  <TitlesOfParts>
    <vt:vector size="57" baseType="lpstr">
      <vt:lpstr>Arial</vt:lpstr>
      <vt:lpstr>SimSun</vt:lpstr>
      <vt:lpstr>Wingdings</vt:lpstr>
      <vt:lpstr>Calibri</vt:lpstr>
      <vt:lpstr>Times New Roman</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Etika Bisnis HARTMAN DESJARDINS</dc:title>
  <dc:creator>Rudi Pg</dc:creator>
  <cp:lastModifiedBy>ASUS</cp:lastModifiedBy>
  <cp:revision>681</cp:revision>
  <dcterms:created xsi:type="dcterms:W3CDTF">2006-08-16T00:00:00Z</dcterms:created>
  <dcterms:modified xsi:type="dcterms:W3CDTF">2022-10-03T01:36:55Z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312A606341E2402FA321188295DC8EDF</vt:lpwstr>
  </property>
  <property fmtid="{D5CDD505-2E9C-101B-9397-08002B2CF9AE}" pid="3" name="KSOProductBuildVer">
    <vt:lpwstr>1033-11.2.0.10443</vt:lpwstr>
  </property>
</Properties>
</file>